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613" r:id="rId2"/>
    <p:sldId id="636" r:id="rId3"/>
    <p:sldId id="668" r:id="rId4"/>
    <p:sldId id="1635" r:id="rId5"/>
    <p:sldId id="1674" r:id="rId6"/>
    <p:sldId id="1675" r:id="rId7"/>
    <p:sldId id="1676" r:id="rId8"/>
    <p:sldId id="1677" r:id="rId9"/>
    <p:sldId id="1678" r:id="rId10"/>
    <p:sldId id="1679" r:id="rId11"/>
    <p:sldId id="1680" r:id="rId12"/>
    <p:sldId id="1682" r:id="rId13"/>
    <p:sldId id="1681" r:id="rId14"/>
    <p:sldId id="1683" r:id="rId15"/>
    <p:sldId id="1684" r:id="rId16"/>
    <p:sldId id="1685" r:id="rId17"/>
    <p:sldId id="1686" r:id="rId18"/>
    <p:sldId id="1687" r:id="rId19"/>
    <p:sldId id="1688" r:id="rId20"/>
    <p:sldId id="1689" r:id="rId21"/>
    <p:sldId id="1690" r:id="rId22"/>
    <p:sldId id="1691" r:id="rId23"/>
    <p:sldId id="1692" r:id="rId24"/>
    <p:sldId id="1693" r:id="rId25"/>
    <p:sldId id="1694" r:id="rId26"/>
    <p:sldId id="1695" r:id="rId27"/>
    <p:sldId id="1696" r:id="rId28"/>
    <p:sldId id="1698" r:id="rId29"/>
    <p:sldId id="1699" r:id="rId30"/>
    <p:sldId id="1701" r:id="rId31"/>
    <p:sldId id="739" r:id="rId32"/>
    <p:sldId id="741" r:id="rId33"/>
    <p:sldId id="169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0000"/>
    <a:srgbClr val="BDDAE1"/>
    <a:srgbClr val="FFFFFF"/>
    <a:srgbClr val="D7E9ED"/>
    <a:srgbClr val="95C5CF"/>
    <a:srgbClr val="4A94A4"/>
    <a:srgbClr val="428592"/>
    <a:srgbClr val="26525B"/>
    <a:srgbClr val="265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39"/>
    <p:restoredTop sz="90374"/>
  </p:normalViewPr>
  <p:slideViewPr>
    <p:cSldViewPr snapToGrid="0">
      <p:cViewPr varScale="1">
        <p:scale>
          <a:sx n="174" d="100"/>
          <a:sy n="174" d="100"/>
        </p:scale>
        <p:origin x="176" y="3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5F3FB-58FD-0F48-919A-622FB0569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B1E22A-55EA-A441-8F44-A6473C435661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macs11.zib.de/home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26433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Lecture 15: Routing – 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0873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Tsung-Wei (TW) Huang 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DA76F-64DF-7D4A-B90F-370DF906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Router: Basic Idea for 2-pin Net</a:t>
            </a:r>
          </a:p>
        </p:txBody>
      </p:sp>
      <p:grpSp>
        <p:nvGrpSpPr>
          <p:cNvPr id="4" name="Group 14">
            <a:extLst>
              <a:ext uri="{FF2B5EF4-FFF2-40B4-BE49-F238E27FC236}">
                <a16:creationId xmlns:a16="http://schemas.microsoft.com/office/drawing/2014/main" id="{72BE2C0F-872C-F441-9E7C-A5DB0E844461}"/>
              </a:ext>
            </a:extLst>
          </p:cNvPr>
          <p:cNvGrpSpPr>
            <a:grpSpLocks/>
          </p:cNvGrpSpPr>
          <p:nvPr/>
        </p:nvGrpSpPr>
        <p:grpSpPr bwMode="auto">
          <a:xfrm>
            <a:off x="926490" y="1623442"/>
            <a:ext cx="3556000" cy="3309938"/>
            <a:chOff x="344" y="872"/>
            <a:chExt cx="2240" cy="2780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E8CB06ED-4929-8D49-946D-A7AAA88E1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872"/>
              <a:ext cx="2240" cy="278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6" name="Line 4">
              <a:extLst>
                <a:ext uri="{FF2B5EF4-FFF2-40B4-BE49-F238E27FC236}">
                  <a16:creationId xmlns:a16="http://schemas.microsoft.com/office/drawing/2014/main" id="{F3D3ECD5-C9C0-8049-83D3-07CAC32107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" y="1320"/>
              <a:ext cx="22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73F10BEC-3A7C-0A40-B795-0B56F81212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" y="1788"/>
              <a:ext cx="22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3D4D4887-B3F2-0247-94EE-1141E2F82E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" y="2256"/>
              <a:ext cx="22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720E979D-8A3A-F246-BF40-FE50722A03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" y="2724"/>
              <a:ext cx="22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32BF221E-9479-104A-897F-7C884D142C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" y="3192"/>
              <a:ext cx="22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8A459492-45A3-F54D-ABB7-DEE7E721F0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" y="884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5E7143FD-AC7C-3B4C-BB53-AE3721E22C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872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4BC43ECA-558F-DF41-9378-CBA881321B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8" y="872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C9BD87ED-7E4E-064E-BB9A-4363F8E382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8" y="872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22206235-58DD-9747-89DE-7D32A6F91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8" y="872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8F1B9B6-F0F3-F34E-99C5-24466659DD4C}"/>
              </a:ext>
            </a:extLst>
          </p:cNvPr>
          <p:cNvSpPr txBox="1">
            <a:spLocks noChangeArrowheads="1"/>
          </p:cNvSpPr>
          <p:nvPr/>
        </p:nvSpPr>
        <p:spPr>
          <a:xfrm>
            <a:off x="4821904" y="1542848"/>
            <a:ext cx="6531885" cy="329565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Given:</a:t>
            </a:r>
          </a:p>
          <a:p>
            <a:pPr lvl="1"/>
            <a:r>
              <a:rPr lang="en-US" b="1" dirty="0">
                <a:solidFill>
                  <a:srgbClr val="800000"/>
                </a:solidFill>
              </a:rPr>
              <a:t>Grid</a:t>
            </a:r>
            <a:r>
              <a:rPr lang="en-US" b="1" dirty="0"/>
              <a:t> </a:t>
            </a:r>
            <a:r>
              <a:rPr lang="en-US" dirty="0"/>
              <a:t>- each square cell represents where </a:t>
            </a:r>
            <a:r>
              <a:rPr lang="en-US" b="1" dirty="0">
                <a:solidFill>
                  <a:srgbClr val="800000"/>
                </a:solidFill>
              </a:rPr>
              <a:t>one</a:t>
            </a:r>
            <a:r>
              <a:rPr lang="en-US" b="1" dirty="0"/>
              <a:t> </a:t>
            </a:r>
            <a:r>
              <a:rPr lang="en-US" dirty="0"/>
              <a:t>wire can cross</a:t>
            </a:r>
          </a:p>
          <a:p>
            <a:pPr lvl="1"/>
            <a:r>
              <a:rPr lang="en-US" dirty="0"/>
              <a:t> A </a:t>
            </a:r>
            <a:r>
              <a:rPr lang="en-US" b="1" i="1" dirty="0"/>
              <a:t>source (S)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i="1" dirty="0"/>
              <a:t>target (T)</a:t>
            </a:r>
            <a:endParaRPr lang="en-US" dirty="0"/>
          </a:p>
          <a:p>
            <a:r>
              <a:rPr lang="en-US" b="1" dirty="0"/>
              <a:t>Problem:</a:t>
            </a:r>
          </a:p>
          <a:p>
            <a:pPr lvl="1"/>
            <a:r>
              <a:rPr lang="en-US" dirty="0"/>
              <a:t>Find shortest path connecting </a:t>
            </a:r>
            <a:r>
              <a:rPr lang="en-US" b="1" dirty="0">
                <a:solidFill>
                  <a:srgbClr val="800000"/>
                </a:solidFill>
              </a:rPr>
              <a:t>source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/>
              <a:t>cell (S) and </a:t>
            </a:r>
            <a:r>
              <a:rPr lang="en-US" b="1" dirty="0">
                <a:solidFill>
                  <a:srgbClr val="800000"/>
                </a:solidFill>
              </a:rPr>
              <a:t>target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/>
              <a:t>cell (T)</a:t>
            </a:r>
          </a:p>
          <a:p>
            <a:pPr lvl="1"/>
            <a:r>
              <a:rPr lang="en-US" dirty="0"/>
              <a:t>When using cells, a wire can:</a:t>
            </a:r>
          </a:p>
        </p:txBody>
      </p:sp>
      <p:sp>
        <p:nvSpPr>
          <p:cNvPr id="17" name="Rectangle 22">
            <a:extLst>
              <a:ext uri="{FF2B5EF4-FFF2-40B4-BE49-F238E27FC236}">
                <a16:creationId xmlns:a16="http://schemas.microsoft.com/office/drawing/2014/main" id="{A931315F-F68F-834F-B960-74F81C2EA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4353" y="2280667"/>
            <a:ext cx="353814" cy="3975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+mj-lt"/>
              </a:rPr>
              <a:t>S</a:t>
            </a:r>
          </a:p>
        </p:txBody>
      </p:sp>
      <p:sp>
        <p:nvSpPr>
          <p:cNvPr id="18" name="Rectangle 23">
            <a:extLst>
              <a:ext uri="{FF2B5EF4-FFF2-40B4-BE49-F238E27FC236}">
                <a16:creationId xmlns:a16="http://schemas.microsoft.com/office/drawing/2014/main" id="{3170D004-2171-194A-896F-CE954725D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8853" y="3966592"/>
            <a:ext cx="336632" cy="3975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+mj-lt"/>
              </a:rPr>
              <a:t>T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89ED02C7-79E9-0548-888C-6D4B46E26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981" y="5219498"/>
            <a:ext cx="927100" cy="8318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</a:endParaRPr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CD9F025B-A881-9B47-8732-AF72E430F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4231" y="5219498"/>
            <a:ext cx="927100" cy="8318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</a:endParaRPr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5AB596B8-CD19-9A43-99CF-00538A9DE0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8531" y="5181398"/>
            <a:ext cx="0" cy="908050"/>
          </a:xfrm>
          <a:prstGeom prst="line">
            <a:avLst/>
          </a:prstGeom>
          <a:noFill/>
          <a:ln w="76200">
            <a:solidFill>
              <a:srgbClr val="3333CC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</a:endParaRPr>
          </a:p>
        </p:txBody>
      </p:sp>
      <p:sp>
        <p:nvSpPr>
          <p:cNvPr id="22" name="Freeform 19">
            <a:extLst>
              <a:ext uri="{FF2B5EF4-FFF2-40B4-BE49-F238E27FC236}">
                <a16:creationId xmlns:a16="http://schemas.microsoft.com/office/drawing/2014/main" id="{CA0F27DF-AD1B-1E4A-A54B-D51AEF2D4EF0}"/>
              </a:ext>
            </a:extLst>
          </p:cNvPr>
          <p:cNvSpPr>
            <a:spLocks/>
          </p:cNvSpPr>
          <p:nvPr/>
        </p:nvSpPr>
        <p:spPr bwMode="auto">
          <a:xfrm>
            <a:off x="7867781" y="5606848"/>
            <a:ext cx="458788" cy="439738"/>
          </a:xfrm>
          <a:custGeom>
            <a:avLst/>
            <a:gdLst/>
            <a:ahLst/>
            <a:cxnLst>
              <a:cxn ang="0">
                <a:pos x="0" y="276"/>
              </a:cxn>
              <a:cxn ang="0">
                <a:pos x="0" y="0"/>
              </a:cxn>
              <a:cxn ang="0">
                <a:pos x="288" y="0"/>
              </a:cxn>
            </a:cxnLst>
            <a:rect l="0" t="0" r="r" b="b"/>
            <a:pathLst>
              <a:path w="289" h="277">
                <a:moveTo>
                  <a:pt x="0" y="276"/>
                </a:moveTo>
                <a:lnTo>
                  <a:pt x="0" y="0"/>
                </a:lnTo>
                <a:lnTo>
                  <a:pt x="288" y="0"/>
                </a:lnTo>
              </a:path>
            </a:pathLst>
          </a:custGeom>
          <a:noFill/>
          <a:ln w="76200" cap="rnd" cmpd="sng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</a:endParaRPr>
          </a:p>
        </p:txBody>
      </p:sp>
      <p:sp>
        <p:nvSpPr>
          <p:cNvPr id="23" name="Rectangle 21">
            <a:extLst>
              <a:ext uri="{FF2B5EF4-FFF2-40B4-BE49-F238E27FC236}">
                <a16:creationId xmlns:a16="http://schemas.microsoft.com/office/drawing/2014/main" id="{8F4FFA14-DA3A-8845-A00E-698ECADD4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9894" y="4838498"/>
            <a:ext cx="2437976" cy="3975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+mj-lt"/>
              </a:rPr>
              <a:t> cross          or      bend</a:t>
            </a:r>
          </a:p>
        </p:txBody>
      </p:sp>
    </p:spTree>
    <p:extLst>
      <p:ext uri="{BB962C8B-B14F-4D97-AF65-F5344CB8AC3E}">
        <p14:creationId xmlns:p14="http://schemas.microsoft.com/office/powerpoint/2010/main" val="1784554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7505-9225-BE45-AF77-AB65281CC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Router: Expansion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F7ABBA3-8B11-404C-926F-0ED5095BB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933" y="4645022"/>
            <a:ext cx="487172" cy="457200"/>
          </a:xfrm>
          <a:prstGeom prst="rect">
            <a:avLst/>
          </a:prstGeom>
          <a:solidFill>
            <a:srgbClr val="80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latin typeface="Arial Narrow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01F4D2A-2F24-5E42-8B47-D22AFC903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6081" y="5087934"/>
            <a:ext cx="446297" cy="457200"/>
          </a:xfrm>
          <a:prstGeom prst="rect">
            <a:avLst/>
          </a:prstGeom>
          <a:solidFill>
            <a:srgbClr val="80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latin typeface="Arial Narrow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E76EFB2-B14F-3D48-8ECB-76BCD5F56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983" y="4630734"/>
            <a:ext cx="449263" cy="457200"/>
          </a:xfrm>
          <a:prstGeom prst="rect">
            <a:avLst/>
          </a:prstGeom>
          <a:solidFill>
            <a:srgbClr val="80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latin typeface="Arial Narrow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A606F6C-B8FA-4946-90C8-6EEF24BD6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132" y="4230684"/>
            <a:ext cx="446895" cy="428625"/>
          </a:xfrm>
          <a:prstGeom prst="rect">
            <a:avLst/>
          </a:prstGeom>
          <a:solidFill>
            <a:srgbClr val="80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latin typeface="Arial Narrow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16917D3-8083-7347-9CAA-3A6D1EA44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910" y="2688223"/>
            <a:ext cx="455612" cy="457200"/>
          </a:xfrm>
          <a:prstGeom prst="rect">
            <a:avLst/>
          </a:prstGeom>
          <a:solidFill>
            <a:srgbClr val="80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latin typeface="Arial Narrow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A439C-05DE-3E4A-B491-AC7EBDF2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97610"/>
            <a:ext cx="492125" cy="4381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latin typeface="Arial Narrow"/>
            </a:endParaRPr>
          </a:p>
        </p:txBody>
      </p:sp>
      <p:grpSp>
        <p:nvGrpSpPr>
          <p:cNvPr id="10" name="Group 11">
            <a:extLst>
              <a:ext uri="{FF2B5EF4-FFF2-40B4-BE49-F238E27FC236}">
                <a16:creationId xmlns:a16="http://schemas.microsoft.com/office/drawing/2014/main" id="{D81F68AA-1BCA-E346-9E81-51C458D2A22A}"/>
              </a:ext>
            </a:extLst>
          </p:cNvPr>
          <p:cNvGrpSpPr>
            <a:grpSpLocks/>
          </p:cNvGrpSpPr>
          <p:nvPr/>
        </p:nvGrpSpPr>
        <p:grpSpPr bwMode="auto">
          <a:xfrm>
            <a:off x="2510751" y="2277458"/>
            <a:ext cx="1376363" cy="1307306"/>
            <a:chOff x="722" y="1323"/>
            <a:chExt cx="867" cy="1098"/>
          </a:xfrm>
        </p:grpSpPr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D3131775-DFF3-2045-8035-01AF2A442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" y="1678"/>
              <a:ext cx="867" cy="37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6C5F9AEC-D3D2-534A-8A27-43A22D61C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" y="1323"/>
              <a:ext cx="281" cy="109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482EBE1-25C6-9444-9A53-F66DD9B38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1532" y="1614863"/>
            <a:ext cx="2345195" cy="3975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Start at the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550114-BA5A-0D44-A8F9-443715B50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455" y="2351882"/>
            <a:ext cx="6561093" cy="1013098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Find all new cells that are reachable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pathlength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all paths that are just 1 unit in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total length (just 1 cell) - mark all with this the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pathlength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DEBF74-3DC8-6245-B96B-BF536B298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8162" y="4254228"/>
            <a:ext cx="3629200" cy="1013098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the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pathlength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cells,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find all new cells which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reachable at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pathlength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62FC02-F339-1440-9DAC-4A1507F0A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281881"/>
            <a:ext cx="3985357" cy="828432"/>
          </a:xfrm>
          <a:prstGeom prst="rect">
            <a:avLst/>
          </a:prstGeom>
          <a:solidFill>
            <a:srgbClr val="FCFEB9"/>
          </a:solidFill>
          <a:ln w="508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Repeat the expansion until the target is found!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4B1FD4-4D8D-A34B-9CCE-1A9734B0F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925" y="1590240"/>
            <a:ext cx="353814" cy="3975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+mj-lt"/>
              </a:rPr>
              <a:t>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BDDCDE-418E-3848-9FFC-A468AC187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0584" y="2725598"/>
            <a:ext cx="325386" cy="3975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grpSp>
        <p:nvGrpSpPr>
          <p:cNvPr id="19" name="Group 35">
            <a:extLst>
              <a:ext uri="{FF2B5EF4-FFF2-40B4-BE49-F238E27FC236}">
                <a16:creationId xmlns:a16="http://schemas.microsoft.com/office/drawing/2014/main" id="{D18A76EB-803B-2B4A-865B-ABBC378D3A46}"/>
              </a:ext>
            </a:extLst>
          </p:cNvPr>
          <p:cNvGrpSpPr>
            <a:grpSpLocks/>
          </p:cNvGrpSpPr>
          <p:nvPr/>
        </p:nvGrpSpPr>
        <p:grpSpPr bwMode="auto">
          <a:xfrm>
            <a:off x="5264882" y="3816347"/>
            <a:ext cx="2214563" cy="2095500"/>
            <a:chOff x="1436" y="2124"/>
            <a:chExt cx="1395" cy="1760"/>
          </a:xfrm>
        </p:grpSpPr>
        <p:grpSp>
          <p:nvGrpSpPr>
            <p:cNvPr id="20" name="Group 21">
              <a:extLst>
                <a:ext uri="{FF2B5EF4-FFF2-40B4-BE49-F238E27FC236}">
                  <a16:creationId xmlns:a16="http://schemas.microsoft.com/office/drawing/2014/main" id="{2521C284-E5E8-D64D-9C99-76BF066349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36" y="2124"/>
              <a:ext cx="1395" cy="1760"/>
              <a:chOff x="1436" y="2124"/>
              <a:chExt cx="1395" cy="1760"/>
            </a:xfrm>
          </p:grpSpPr>
          <p:sp>
            <p:nvSpPr>
              <p:cNvPr id="34" name="Rectangle 18">
                <a:extLst>
                  <a:ext uri="{FF2B5EF4-FFF2-40B4-BE49-F238E27FC236}">
                    <a16:creationId xmlns:a16="http://schemas.microsoft.com/office/drawing/2014/main" id="{1AF2C77D-BC14-CA45-8F96-C5B3317E9B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6" y="2825"/>
                <a:ext cx="1395" cy="37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35" name="Rectangle 19">
                <a:extLst>
                  <a:ext uri="{FF2B5EF4-FFF2-40B4-BE49-F238E27FC236}">
                    <a16:creationId xmlns:a16="http://schemas.microsoft.com/office/drawing/2014/main" id="{90CC3D31-4F6F-6C48-9BD6-9AC9F6B86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4" y="2124"/>
                <a:ext cx="281" cy="176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36" name="Rectangle 20">
                <a:extLst>
                  <a:ext uri="{FF2B5EF4-FFF2-40B4-BE49-F238E27FC236}">
                    <a16:creationId xmlns:a16="http://schemas.microsoft.com/office/drawing/2014/main" id="{412E2D65-5C23-1542-897A-0773E0880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6" y="2470"/>
                <a:ext cx="867" cy="109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</p:grpSp>
        <p:sp>
          <p:nvSpPr>
            <p:cNvPr id="21" name="Rectangle 22">
              <a:extLst>
                <a:ext uri="{FF2B5EF4-FFF2-40B4-BE49-F238E27FC236}">
                  <a16:creationId xmlns:a16="http://schemas.microsoft.com/office/drawing/2014/main" id="{568237EE-B1E0-4845-ACDB-40C643FAE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5" y="2900"/>
              <a:ext cx="189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 Narrow"/>
                </a:rPr>
                <a:t>1</a:t>
              </a:r>
            </a:p>
          </p:txBody>
        </p: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0CF95755-8973-D94E-B0E6-54E4CC0A6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9" y="2486"/>
              <a:ext cx="20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43C76C4D-1B5A-164B-A34E-3930F5C5E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3236"/>
              <a:ext cx="20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24" name="Rectangle 25">
              <a:extLst>
                <a:ext uri="{FF2B5EF4-FFF2-40B4-BE49-F238E27FC236}">
                  <a16:creationId xmlns:a16="http://schemas.microsoft.com/office/drawing/2014/main" id="{7486F1B8-21F2-B747-8194-96DD35707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9" y="2858"/>
              <a:ext cx="20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25" name="Rectangle 26">
              <a:extLst>
                <a:ext uri="{FF2B5EF4-FFF2-40B4-BE49-F238E27FC236}">
                  <a16:creationId xmlns:a16="http://schemas.microsoft.com/office/drawing/2014/main" id="{51023A76-E1FC-8747-955B-6075DF14D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2852"/>
              <a:ext cx="20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26" name="Rectangle 27">
              <a:extLst>
                <a:ext uri="{FF2B5EF4-FFF2-40B4-BE49-F238E27FC236}">
                  <a16:creationId xmlns:a16="http://schemas.microsoft.com/office/drawing/2014/main" id="{CD3BD808-90D0-B140-B4E4-C0F8CBFD3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8" y="2899"/>
              <a:ext cx="224" cy="250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581CF056-45F3-A544-BE15-7850526C4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4" y="2887"/>
              <a:ext cx="224" cy="250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D2662595-7EAC-6548-8BE0-17972DBB9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" y="2515"/>
              <a:ext cx="224" cy="250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29" name="Rectangle 30">
              <a:extLst>
                <a:ext uri="{FF2B5EF4-FFF2-40B4-BE49-F238E27FC236}">
                  <a16:creationId xmlns:a16="http://schemas.microsoft.com/office/drawing/2014/main" id="{01288985-FF21-E34B-A10E-2FFEA8665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8" y="2515"/>
              <a:ext cx="224" cy="250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30" name="Rectangle 31">
              <a:extLst>
                <a:ext uri="{FF2B5EF4-FFF2-40B4-BE49-F238E27FC236}">
                  <a16:creationId xmlns:a16="http://schemas.microsoft.com/office/drawing/2014/main" id="{0824F35F-8364-A74F-93EE-836470DE8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" y="2167"/>
              <a:ext cx="224" cy="250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31" name="Rectangle 32">
              <a:extLst>
                <a:ext uri="{FF2B5EF4-FFF2-40B4-BE49-F238E27FC236}">
                  <a16:creationId xmlns:a16="http://schemas.microsoft.com/office/drawing/2014/main" id="{DF29C385-7257-824E-820E-DB8EEF920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" y="3271"/>
              <a:ext cx="224" cy="250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5862798F-C8B0-AC41-8E09-E161A480B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" y="3595"/>
              <a:ext cx="224" cy="250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FF63E9B7-DEA0-474A-9D14-D20E3C039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" y="3259"/>
              <a:ext cx="224" cy="250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6658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81C6-0C1B-4B41-8035-E25D00153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Router Walkthrough – I </a:t>
            </a:r>
          </a:p>
        </p:txBody>
      </p:sp>
      <p:grpSp>
        <p:nvGrpSpPr>
          <p:cNvPr id="4" name="Group 15">
            <a:extLst>
              <a:ext uri="{FF2B5EF4-FFF2-40B4-BE49-F238E27FC236}">
                <a16:creationId xmlns:a16="http://schemas.microsoft.com/office/drawing/2014/main" id="{F043FA1A-6D68-B746-9843-9E191EEF8B3D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2022882"/>
            <a:ext cx="3556000" cy="3309938"/>
            <a:chOff x="448" y="888"/>
            <a:chExt cx="2240" cy="278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1F4518A-F401-8F42-BEF9-96EEB521A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" y="888"/>
              <a:ext cx="2240" cy="278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6" name="Line 5">
              <a:extLst>
                <a:ext uri="{FF2B5EF4-FFF2-40B4-BE49-F238E27FC236}">
                  <a16:creationId xmlns:a16="http://schemas.microsoft.com/office/drawing/2014/main" id="{9C198F26-3818-E848-94B4-1020153E5F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" y="1336"/>
              <a:ext cx="22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2738839A-8988-D941-BA30-7ECC6EDC8F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" y="1804"/>
              <a:ext cx="22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63CE3DB0-7BD5-8C43-A86C-9992FFE5E1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" y="2272"/>
              <a:ext cx="22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87CB9CCB-8038-284E-A8EC-1A4C638F11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" y="2740"/>
              <a:ext cx="22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1C2F50BC-835F-2340-A404-732BB48371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" y="3208"/>
              <a:ext cx="22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5378BC50-6306-2048-A960-6A416B23C6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" y="900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AE794436-6B03-614B-98FB-DDB262C86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0" y="888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C8D62FCE-E7AC-7B4B-A08E-CA657D514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2" y="888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6A238145-B18C-C443-ADF7-77FFD60D33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2" y="888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7A6416FD-2A68-CF43-9A75-51D29B36C5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2" y="888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5561B66-5B44-1245-86E5-86B9F1A7F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922" y="1466849"/>
            <a:ext cx="6481877" cy="4710113"/>
          </a:xfrm>
        </p:spPr>
        <p:txBody>
          <a:bodyPr/>
          <a:lstStyle/>
          <a:p>
            <a:r>
              <a:rPr lang="en-US" b="1" dirty="0"/>
              <a:t>Strategy</a:t>
            </a:r>
          </a:p>
          <a:p>
            <a:pPr lvl="1"/>
            <a:r>
              <a:rPr lang="en-US" dirty="0"/>
              <a:t>Expand </a:t>
            </a:r>
            <a:r>
              <a:rPr lang="en-US" b="1" dirty="0"/>
              <a:t>one cell at a time</a:t>
            </a:r>
            <a:r>
              <a:rPr lang="en-US" dirty="0"/>
              <a:t> until all the shortest  paths from </a:t>
            </a:r>
            <a:r>
              <a:rPr lang="en-US" b="1" dirty="0"/>
              <a:t>S</a:t>
            </a:r>
            <a:r>
              <a:rPr lang="en-US" dirty="0"/>
              <a:t> to </a:t>
            </a:r>
            <a:r>
              <a:rPr lang="en-US" b="1" dirty="0"/>
              <a:t>T</a:t>
            </a:r>
            <a:r>
              <a:rPr lang="en-US" dirty="0"/>
              <a:t> are found.</a:t>
            </a:r>
          </a:p>
          <a:p>
            <a:pPr lvl="1"/>
            <a:r>
              <a:rPr lang="en-US" dirty="0"/>
              <a:t>Expansion creates a </a:t>
            </a:r>
            <a:r>
              <a:rPr lang="en-US" b="1" dirty="0"/>
              <a:t>wavefront</a:t>
            </a:r>
            <a:r>
              <a:rPr lang="en-US" dirty="0"/>
              <a:t> of paths that search broadly out from source cell until target is hit</a:t>
            </a:r>
          </a:p>
          <a:p>
            <a:pPr lvl="1"/>
            <a:r>
              <a:rPr lang="en-US" dirty="0"/>
              <a:t>Remember this!? We have done this using breadth-first-search (BFS) algorithm!</a:t>
            </a:r>
          </a:p>
        </p:txBody>
      </p:sp>
    </p:spTree>
    <p:extLst>
      <p:ext uri="{BB962C8B-B14F-4D97-AF65-F5344CB8AC3E}">
        <p14:creationId xmlns:p14="http://schemas.microsoft.com/office/powerpoint/2010/main" val="4102332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93A4BCD2-14FE-7245-80B5-7DAB2193FE4A}"/>
              </a:ext>
            </a:extLst>
          </p:cNvPr>
          <p:cNvGrpSpPr/>
          <p:nvPr/>
        </p:nvGrpSpPr>
        <p:grpSpPr>
          <a:xfrm>
            <a:off x="838200" y="2030026"/>
            <a:ext cx="3556000" cy="3309938"/>
            <a:chOff x="711200" y="1057275"/>
            <a:chExt cx="3556000" cy="330993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547638-3E66-2142-ABA1-ED2E99562E71}"/>
                </a:ext>
              </a:extLst>
            </p:cNvPr>
            <p:cNvSpPr/>
            <p:nvPr/>
          </p:nvSpPr>
          <p:spPr>
            <a:xfrm>
              <a:off x="1289901" y="1595915"/>
              <a:ext cx="538567" cy="2220439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04CB9CE-319B-214C-9E0E-A462352246A3}"/>
                </a:ext>
              </a:extLst>
            </p:cNvPr>
            <p:cNvSpPr/>
            <p:nvPr/>
          </p:nvSpPr>
          <p:spPr>
            <a:xfrm>
              <a:off x="1289901" y="3264975"/>
              <a:ext cx="2287246" cy="545271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211C75CE-2CD7-CB4A-BCF7-6794180D27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1200" y="1057275"/>
              <a:ext cx="3556000" cy="3309938"/>
              <a:chOff x="448" y="888"/>
              <a:chExt cx="2240" cy="2780"/>
            </a:xfrm>
          </p:grpSpPr>
          <p:sp>
            <p:nvSpPr>
              <p:cNvPr id="19" name="Rectangle 4">
                <a:extLst>
                  <a:ext uri="{FF2B5EF4-FFF2-40B4-BE49-F238E27FC236}">
                    <a16:creationId xmlns:a16="http://schemas.microsoft.com/office/drawing/2014/main" id="{7BECB2D8-ECD3-0649-8220-3D388E0B1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" y="888"/>
                <a:ext cx="2240" cy="278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20" name="Line 5">
                <a:extLst>
                  <a:ext uri="{FF2B5EF4-FFF2-40B4-BE49-F238E27FC236}">
                    <a16:creationId xmlns:a16="http://schemas.microsoft.com/office/drawing/2014/main" id="{77CD6E4F-CFB5-FC4E-8D71-2BF4BF01EC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" y="1336"/>
                <a:ext cx="221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21" name="Line 6">
                <a:extLst>
                  <a:ext uri="{FF2B5EF4-FFF2-40B4-BE49-F238E27FC236}">
                    <a16:creationId xmlns:a16="http://schemas.microsoft.com/office/drawing/2014/main" id="{80AAD3B7-87C9-6E47-943A-7A2C34A9C0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" y="1804"/>
                <a:ext cx="221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22" name="Line 7">
                <a:extLst>
                  <a:ext uri="{FF2B5EF4-FFF2-40B4-BE49-F238E27FC236}">
                    <a16:creationId xmlns:a16="http://schemas.microsoft.com/office/drawing/2014/main" id="{1A87E5BA-E4E7-8642-9A95-87EFEC9059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" y="2272"/>
                <a:ext cx="221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8322021A-ACD1-904E-A23C-E1FD04882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" y="2740"/>
                <a:ext cx="221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594706FC-574D-8D45-AF04-7FE5C27011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" y="3208"/>
                <a:ext cx="221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F70922C3-AB83-1F4E-B728-C9462AA8D0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2" y="900"/>
                <a:ext cx="0" cy="27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AB94CD3B-E2B7-6541-92A8-152DD772CC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0" y="888"/>
                <a:ext cx="0" cy="27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27" name="Line 12">
                <a:extLst>
                  <a:ext uri="{FF2B5EF4-FFF2-40B4-BE49-F238E27FC236}">
                    <a16:creationId xmlns:a16="http://schemas.microsoft.com/office/drawing/2014/main" id="{17F28784-EB8C-BD41-A086-CAE58575EA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2" y="888"/>
                <a:ext cx="0" cy="27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28" name="Line 13">
                <a:extLst>
                  <a:ext uri="{FF2B5EF4-FFF2-40B4-BE49-F238E27FC236}">
                    <a16:creationId xmlns:a16="http://schemas.microsoft.com/office/drawing/2014/main" id="{6F4D9D30-12FE-A249-96E3-D945CF3162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2" y="888"/>
                <a:ext cx="0" cy="27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29" name="Line 14">
                <a:extLst>
                  <a:ext uri="{FF2B5EF4-FFF2-40B4-BE49-F238E27FC236}">
                    <a16:creationId xmlns:a16="http://schemas.microsoft.com/office/drawing/2014/main" id="{34336162-A4F7-9A42-8C82-F882471DB7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2" y="888"/>
                <a:ext cx="0" cy="27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</p:grp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FE7D6415-3706-B648-B696-4746EA2BC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6137" y="1661302"/>
              <a:ext cx="353814" cy="397545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+mj-lt"/>
                </a:rPr>
                <a:t>S</a:t>
              </a:r>
            </a:p>
          </p:txBody>
        </p:sp>
        <p:sp>
          <p:nvSpPr>
            <p:cNvPr id="31" name="Rectangle 17">
              <a:extLst>
                <a:ext uri="{FF2B5EF4-FFF2-40B4-BE49-F238E27FC236}">
                  <a16:creationId xmlns:a16="http://schemas.microsoft.com/office/drawing/2014/main" id="{B06F8B8A-7955-A44F-AB7B-8863285F5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7233" y="3360527"/>
              <a:ext cx="336632" cy="397545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+mj-lt"/>
                </a:rPr>
                <a:t>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49229DD-3F79-734E-885D-D6D4D3F2E2E1}"/>
                </a:ext>
              </a:extLst>
            </p:cNvPr>
            <p:cNvSpPr txBox="1"/>
            <p:nvPr/>
          </p:nvSpPr>
          <p:spPr>
            <a:xfrm>
              <a:off x="1522614" y="1669061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1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E825C61-BAEB-7449-90C0-4323972CE420}"/>
                </a:ext>
              </a:extLst>
            </p:cNvPr>
            <p:cNvGrpSpPr/>
            <p:nvPr/>
          </p:nvGrpSpPr>
          <p:grpSpPr>
            <a:xfrm>
              <a:off x="849489" y="1143197"/>
              <a:ext cx="1430598" cy="1444950"/>
              <a:chOff x="849489" y="1143197"/>
              <a:chExt cx="1430598" cy="144495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1B0280-30E0-8D47-A21F-25A3F39AB54F}"/>
                  </a:ext>
                </a:extLst>
              </p:cNvPr>
              <p:cNvSpPr txBox="1"/>
              <p:nvPr/>
            </p:nvSpPr>
            <p:spPr>
              <a:xfrm>
                <a:off x="1422353" y="1143197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2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433D2E-2F17-5F45-930D-D45750EA58E3}"/>
                  </a:ext>
                </a:extLst>
              </p:cNvPr>
              <p:cNvSpPr txBox="1"/>
              <p:nvPr/>
            </p:nvSpPr>
            <p:spPr>
              <a:xfrm>
                <a:off x="1967043" y="1687926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2DC038-9560-1544-AF43-143A835D327E}"/>
                  </a:ext>
                </a:extLst>
              </p:cNvPr>
              <p:cNvSpPr txBox="1"/>
              <p:nvPr/>
            </p:nvSpPr>
            <p:spPr>
              <a:xfrm>
                <a:off x="849489" y="1680735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5DBBB4F-AB7C-214F-9555-9F9DCA462E41}"/>
                  </a:ext>
                </a:extLst>
              </p:cNvPr>
              <p:cNvSpPr txBox="1"/>
              <p:nvPr/>
            </p:nvSpPr>
            <p:spPr>
              <a:xfrm>
                <a:off x="1387529" y="2218815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2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65E56A7-69A1-634C-B567-7D21D21C4F8A}"/>
                </a:ext>
              </a:extLst>
            </p:cNvPr>
            <p:cNvGrpSpPr/>
            <p:nvPr/>
          </p:nvGrpSpPr>
          <p:grpSpPr>
            <a:xfrm>
              <a:off x="826384" y="1138322"/>
              <a:ext cx="2030058" cy="2032826"/>
              <a:chOff x="826384" y="1138322"/>
              <a:chExt cx="2030058" cy="2032826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9FBEA9-6D8D-2444-BDBA-0D4307171283}"/>
                  </a:ext>
                </a:extLst>
              </p:cNvPr>
              <p:cNvSpPr txBox="1"/>
              <p:nvPr/>
            </p:nvSpPr>
            <p:spPr>
              <a:xfrm>
                <a:off x="1952166" y="1141031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30D7CBA-B76A-0348-8695-515D18D3BE4A}"/>
                  </a:ext>
                </a:extLst>
              </p:cNvPr>
              <p:cNvSpPr txBox="1"/>
              <p:nvPr/>
            </p:nvSpPr>
            <p:spPr>
              <a:xfrm>
                <a:off x="2543398" y="1712358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3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680AA0-8BA5-A847-8A3C-0AB638236B1D}"/>
                  </a:ext>
                </a:extLst>
              </p:cNvPr>
              <p:cNvSpPr txBox="1"/>
              <p:nvPr/>
            </p:nvSpPr>
            <p:spPr>
              <a:xfrm>
                <a:off x="1964411" y="2223839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3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5E5F0CF-53FE-CD44-8619-0F9956AE9E7E}"/>
                  </a:ext>
                </a:extLst>
              </p:cNvPr>
              <p:cNvSpPr txBox="1"/>
              <p:nvPr/>
            </p:nvSpPr>
            <p:spPr>
              <a:xfrm>
                <a:off x="1392073" y="2801816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C33DFD4-0F4F-5344-8ECE-5543334D72FF}"/>
                  </a:ext>
                </a:extLst>
              </p:cNvPr>
              <p:cNvSpPr txBox="1"/>
              <p:nvPr/>
            </p:nvSpPr>
            <p:spPr>
              <a:xfrm>
                <a:off x="826384" y="2249354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3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6082BE8-0DA1-514E-8F4C-B3CF40740241}"/>
                  </a:ext>
                </a:extLst>
              </p:cNvPr>
              <p:cNvSpPr txBox="1"/>
              <p:nvPr/>
            </p:nvSpPr>
            <p:spPr>
              <a:xfrm>
                <a:off x="845804" y="1138322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3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6CF79C9-0CF8-EB4F-850B-02F6C0FE16E0}"/>
                </a:ext>
              </a:extLst>
            </p:cNvPr>
            <p:cNvGrpSpPr/>
            <p:nvPr/>
          </p:nvGrpSpPr>
          <p:grpSpPr>
            <a:xfrm>
              <a:off x="804331" y="1126105"/>
              <a:ext cx="2609046" cy="2574846"/>
              <a:chOff x="804331" y="1126105"/>
              <a:chExt cx="2609046" cy="2574846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44B3FC2-3638-F748-843C-AD99022F4A5B}"/>
                  </a:ext>
                </a:extLst>
              </p:cNvPr>
              <p:cNvSpPr txBox="1"/>
              <p:nvPr/>
            </p:nvSpPr>
            <p:spPr>
              <a:xfrm>
                <a:off x="2555644" y="1126105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4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EEF77A9-BAF2-5042-86A7-32E8CAB35B52}"/>
                  </a:ext>
                </a:extLst>
              </p:cNvPr>
              <p:cNvSpPr txBox="1"/>
              <p:nvPr/>
            </p:nvSpPr>
            <p:spPr>
              <a:xfrm>
                <a:off x="3100333" y="1704082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4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2710CB-5867-5347-BFAB-F370F0AB82F3}"/>
                  </a:ext>
                </a:extLst>
              </p:cNvPr>
              <p:cNvSpPr txBox="1"/>
              <p:nvPr/>
            </p:nvSpPr>
            <p:spPr>
              <a:xfrm>
                <a:off x="2561239" y="2228862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4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CD54298-1A17-8447-8899-75F93D70BB3F}"/>
                  </a:ext>
                </a:extLst>
              </p:cNvPr>
              <p:cNvSpPr txBox="1"/>
              <p:nvPr/>
            </p:nvSpPr>
            <p:spPr>
              <a:xfrm>
                <a:off x="1968954" y="2800190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4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DF8CF0A-34DF-EF44-9A34-BC02380DD8AF}"/>
                  </a:ext>
                </a:extLst>
              </p:cNvPr>
              <p:cNvSpPr txBox="1"/>
              <p:nvPr/>
            </p:nvSpPr>
            <p:spPr>
              <a:xfrm>
                <a:off x="1389967" y="3331619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4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DC0FA9-F3AC-434D-86EC-A87E0456EE3C}"/>
                  </a:ext>
                </a:extLst>
              </p:cNvPr>
              <p:cNvSpPr txBox="1"/>
              <p:nvPr/>
            </p:nvSpPr>
            <p:spPr>
              <a:xfrm>
                <a:off x="804331" y="2799105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4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EBFE095-399E-0449-9E27-29EC7112449C}"/>
                </a:ext>
              </a:extLst>
            </p:cNvPr>
            <p:cNvGrpSpPr/>
            <p:nvPr/>
          </p:nvGrpSpPr>
          <p:grpSpPr>
            <a:xfrm>
              <a:off x="823752" y="1119456"/>
              <a:ext cx="3221278" cy="3139524"/>
              <a:chOff x="823752" y="1119456"/>
              <a:chExt cx="3221278" cy="3139524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95645F5-DF7D-394F-9D2B-E7356B7A6666}"/>
                  </a:ext>
                </a:extLst>
              </p:cNvPr>
              <p:cNvSpPr txBox="1"/>
              <p:nvPr/>
            </p:nvSpPr>
            <p:spPr>
              <a:xfrm>
                <a:off x="3127456" y="1119456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5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5D060F1-BBD7-7C45-8698-F69B8D1BA33E}"/>
                  </a:ext>
                </a:extLst>
              </p:cNvPr>
              <p:cNvSpPr txBox="1"/>
              <p:nvPr/>
            </p:nvSpPr>
            <p:spPr>
              <a:xfrm>
                <a:off x="3731986" y="1710733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5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CDACE8-2D8D-3F46-B482-E4AC36384CEE}"/>
                  </a:ext>
                </a:extLst>
              </p:cNvPr>
              <p:cNvSpPr txBox="1"/>
              <p:nvPr/>
            </p:nvSpPr>
            <p:spPr>
              <a:xfrm>
                <a:off x="3113105" y="2242162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5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EB5438-4908-6646-AC87-2BAD5D85A2CD}"/>
                  </a:ext>
                </a:extLst>
              </p:cNvPr>
              <p:cNvSpPr txBox="1"/>
              <p:nvPr/>
            </p:nvSpPr>
            <p:spPr>
              <a:xfrm>
                <a:off x="2580660" y="2780242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5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2A46B12-2F7B-CF45-8F1E-85D08B3E7E5F}"/>
                  </a:ext>
                </a:extLst>
              </p:cNvPr>
              <p:cNvSpPr txBox="1"/>
              <p:nvPr/>
            </p:nvSpPr>
            <p:spPr>
              <a:xfrm>
                <a:off x="1961779" y="3338270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5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E628D1B-87DE-DC4E-A386-FD380E1F00D1}"/>
                  </a:ext>
                </a:extLst>
              </p:cNvPr>
              <p:cNvSpPr txBox="1"/>
              <p:nvPr/>
            </p:nvSpPr>
            <p:spPr>
              <a:xfrm>
                <a:off x="1409388" y="3889648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5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351DC56-BA6C-9545-889F-7DBABE31EFE6}"/>
                  </a:ext>
                </a:extLst>
              </p:cNvPr>
              <p:cNvSpPr txBox="1"/>
              <p:nvPr/>
            </p:nvSpPr>
            <p:spPr>
              <a:xfrm>
                <a:off x="823752" y="3343835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5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F4693A9-3064-1E45-B269-73D574A0F532}"/>
                </a:ext>
              </a:extLst>
            </p:cNvPr>
            <p:cNvSpPr txBox="1"/>
            <p:nvPr/>
          </p:nvSpPr>
          <p:spPr>
            <a:xfrm>
              <a:off x="3732512" y="1126106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6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C2E88CD-1790-7940-80AC-C2AFE254CE40}"/>
                </a:ext>
              </a:extLst>
            </p:cNvPr>
            <p:cNvSpPr txBox="1"/>
            <p:nvPr/>
          </p:nvSpPr>
          <p:spPr>
            <a:xfrm>
              <a:off x="3725337" y="2222755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6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EBDDC63-E562-0F43-89A8-01F432304FDC}"/>
                </a:ext>
              </a:extLst>
            </p:cNvPr>
            <p:cNvSpPr txBox="1"/>
            <p:nvPr/>
          </p:nvSpPr>
          <p:spPr>
            <a:xfrm>
              <a:off x="3126403" y="279408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A8116C9-6E70-4F46-BC58-30CBDC6B8D9E}"/>
                </a:ext>
              </a:extLst>
            </p:cNvPr>
            <p:cNvSpPr txBox="1"/>
            <p:nvPr/>
          </p:nvSpPr>
          <p:spPr>
            <a:xfrm>
              <a:off x="2574011" y="3345461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15CBDF7-180B-524F-9520-DA2F72D5EC0F}"/>
                </a:ext>
              </a:extLst>
            </p:cNvPr>
            <p:cNvSpPr txBox="1"/>
            <p:nvPr/>
          </p:nvSpPr>
          <p:spPr>
            <a:xfrm>
              <a:off x="1961779" y="3890190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6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A91E135-EC41-D944-A32C-45DE5090C85A}"/>
                </a:ext>
              </a:extLst>
            </p:cNvPr>
            <p:cNvSpPr txBox="1"/>
            <p:nvPr/>
          </p:nvSpPr>
          <p:spPr>
            <a:xfrm>
              <a:off x="830928" y="3869699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6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7B69C93-1A79-6E47-AEAA-AF6E44546C6B}"/>
                </a:ext>
              </a:extLst>
            </p:cNvPr>
            <p:cNvGrpSpPr/>
            <p:nvPr/>
          </p:nvGrpSpPr>
          <p:grpSpPr>
            <a:xfrm>
              <a:off x="2565257" y="2805214"/>
              <a:ext cx="1463843" cy="1452682"/>
              <a:chOff x="2565257" y="2805214"/>
              <a:chExt cx="1463843" cy="1452682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12BD783-9B01-5148-9C22-EAF1036035F0}"/>
                  </a:ext>
                </a:extLst>
              </p:cNvPr>
              <p:cNvSpPr txBox="1"/>
              <p:nvPr/>
            </p:nvSpPr>
            <p:spPr>
              <a:xfrm>
                <a:off x="3716056" y="2805214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7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3560C90-EDD6-FD48-9209-CB9C06FBDBA9}"/>
                  </a:ext>
                </a:extLst>
              </p:cNvPr>
              <p:cNvSpPr txBox="1"/>
              <p:nvPr/>
            </p:nvSpPr>
            <p:spPr>
              <a:xfrm>
                <a:off x="2565257" y="3888564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7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CA0D746-02E6-E445-B496-F7C3211E4E98}"/>
                  </a:ext>
                </a:extLst>
              </p:cNvPr>
              <p:cNvSpPr txBox="1"/>
              <p:nvPr/>
            </p:nvSpPr>
            <p:spPr>
              <a:xfrm>
                <a:off x="3256224" y="3376000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7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8581C6-0C1B-4B41-8035-E25D00153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Router Walkthrough – II 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239E7B04-F5EF-9741-B7D4-33A198954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922" y="1466849"/>
            <a:ext cx="6481877" cy="4710113"/>
          </a:xfrm>
        </p:spPr>
        <p:txBody>
          <a:bodyPr/>
          <a:lstStyle/>
          <a:p>
            <a:r>
              <a:rPr lang="en-US" b="1" dirty="0"/>
              <a:t>Now what? </a:t>
            </a:r>
            <a:r>
              <a:rPr lang="en-US" b="1" dirty="0" err="1">
                <a:solidFill>
                  <a:srgbClr val="FF0000"/>
                </a:solidFill>
              </a:rPr>
              <a:t>Backtrace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Select a shortest-path (</a:t>
            </a:r>
            <a:r>
              <a:rPr lang="en-US" b="1" dirty="0"/>
              <a:t>any</a:t>
            </a:r>
            <a:r>
              <a:rPr lang="en-US" dirty="0"/>
              <a:t> shortest-path) from target back to source</a:t>
            </a:r>
          </a:p>
          <a:p>
            <a:pPr lvl="1"/>
            <a:r>
              <a:rPr lang="en-US" dirty="0"/>
              <a:t>Mark its cells so they cannot be used again – mark them as </a:t>
            </a:r>
            <a:r>
              <a:rPr lang="en-US" b="1" dirty="0"/>
              <a:t>obstacles</a:t>
            </a:r>
            <a:r>
              <a:rPr lang="en-US" dirty="0"/>
              <a:t> for later wires we want to route</a:t>
            </a:r>
          </a:p>
          <a:p>
            <a:pPr lvl="1"/>
            <a:r>
              <a:rPr lang="en-US" dirty="0"/>
              <a:t>Since there are many paths back, optimization information can be used to select the best one</a:t>
            </a:r>
          </a:p>
          <a:p>
            <a:pPr lvl="1"/>
            <a:r>
              <a:rPr lang="en-US" dirty="0"/>
              <a:t>Here, just follow the pathlengths in the cells </a:t>
            </a:r>
            <a:r>
              <a:rPr lang="en-US" b="1" dirty="0"/>
              <a:t>in descending order</a:t>
            </a:r>
          </a:p>
        </p:txBody>
      </p:sp>
    </p:spTree>
    <p:extLst>
      <p:ext uri="{BB962C8B-B14F-4D97-AF65-F5344CB8AC3E}">
        <p14:creationId xmlns:p14="http://schemas.microsoft.com/office/powerpoint/2010/main" val="1583498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0BAF64-3671-8E48-BAC0-C3F23988B4A4}"/>
              </a:ext>
            </a:extLst>
          </p:cNvPr>
          <p:cNvGrpSpPr/>
          <p:nvPr/>
        </p:nvGrpSpPr>
        <p:grpSpPr>
          <a:xfrm>
            <a:off x="838200" y="2036999"/>
            <a:ext cx="3556000" cy="3309938"/>
            <a:chOff x="711200" y="1057275"/>
            <a:chExt cx="3556000" cy="3309938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E3A123E-E8B6-A64D-A436-8916B229703A}"/>
                </a:ext>
              </a:extLst>
            </p:cNvPr>
            <p:cNvSpPr/>
            <p:nvPr/>
          </p:nvSpPr>
          <p:spPr>
            <a:xfrm>
              <a:off x="1289901" y="1595915"/>
              <a:ext cx="538567" cy="2220439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A7F8F98-BCF1-D64F-B836-7A42500C4795}"/>
                </a:ext>
              </a:extLst>
            </p:cNvPr>
            <p:cNvSpPr/>
            <p:nvPr/>
          </p:nvSpPr>
          <p:spPr>
            <a:xfrm>
              <a:off x="1289901" y="3264975"/>
              <a:ext cx="2287246" cy="545271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grpSp>
          <p:nvGrpSpPr>
            <p:cNvPr id="73" name="Group 15">
              <a:extLst>
                <a:ext uri="{FF2B5EF4-FFF2-40B4-BE49-F238E27FC236}">
                  <a16:creationId xmlns:a16="http://schemas.microsoft.com/office/drawing/2014/main" id="{4CE56951-CA24-8045-AE2B-33E7031EE3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1200" y="1057275"/>
              <a:ext cx="3556000" cy="3309938"/>
              <a:chOff x="448" y="888"/>
              <a:chExt cx="2240" cy="2780"/>
            </a:xfrm>
          </p:grpSpPr>
          <p:sp>
            <p:nvSpPr>
              <p:cNvPr id="74" name="Rectangle 4">
                <a:extLst>
                  <a:ext uri="{FF2B5EF4-FFF2-40B4-BE49-F238E27FC236}">
                    <a16:creationId xmlns:a16="http://schemas.microsoft.com/office/drawing/2014/main" id="{9BF1ED05-2212-624B-BF36-4EE519DA6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" y="888"/>
                <a:ext cx="2240" cy="278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75" name="Line 5">
                <a:extLst>
                  <a:ext uri="{FF2B5EF4-FFF2-40B4-BE49-F238E27FC236}">
                    <a16:creationId xmlns:a16="http://schemas.microsoft.com/office/drawing/2014/main" id="{CDFBBE7A-9010-B04E-BF98-9C1FD62EC1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" y="1336"/>
                <a:ext cx="221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76" name="Line 6">
                <a:extLst>
                  <a:ext uri="{FF2B5EF4-FFF2-40B4-BE49-F238E27FC236}">
                    <a16:creationId xmlns:a16="http://schemas.microsoft.com/office/drawing/2014/main" id="{A18F9328-E6B5-BC41-AB1B-04CC07C34D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" y="1804"/>
                <a:ext cx="221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77" name="Line 7">
                <a:extLst>
                  <a:ext uri="{FF2B5EF4-FFF2-40B4-BE49-F238E27FC236}">
                    <a16:creationId xmlns:a16="http://schemas.microsoft.com/office/drawing/2014/main" id="{CBBC2212-8A46-6A4A-8BBE-26996EFF49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" y="2272"/>
                <a:ext cx="221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78" name="Line 8">
                <a:extLst>
                  <a:ext uri="{FF2B5EF4-FFF2-40B4-BE49-F238E27FC236}">
                    <a16:creationId xmlns:a16="http://schemas.microsoft.com/office/drawing/2014/main" id="{CDFA4461-89B3-A046-B583-EA3855D540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" y="2740"/>
                <a:ext cx="221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79" name="Line 9">
                <a:extLst>
                  <a:ext uri="{FF2B5EF4-FFF2-40B4-BE49-F238E27FC236}">
                    <a16:creationId xmlns:a16="http://schemas.microsoft.com/office/drawing/2014/main" id="{55B40492-41CB-ED4C-888F-256C1442F3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" y="3208"/>
                <a:ext cx="221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80" name="Line 10">
                <a:extLst>
                  <a:ext uri="{FF2B5EF4-FFF2-40B4-BE49-F238E27FC236}">
                    <a16:creationId xmlns:a16="http://schemas.microsoft.com/office/drawing/2014/main" id="{F4DC105B-B66B-7D4A-A1BA-B57BC0095F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2" y="900"/>
                <a:ext cx="0" cy="27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81" name="Line 11">
                <a:extLst>
                  <a:ext uri="{FF2B5EF4-FFF2-40B4-BE49-F238E27FC236}">
                    <a16:creationId xmlns:a16="http://schemas.microsoft.com/office/drawing/2014/main" id="{9EE7FC94-D654-F04D-8779-01227CB09F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0" y="888"/>
                <a:ext cx="0" cy="27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82" name="Line 12">
                <a:extLst>
                  <a:ext uri="{FF2B5EF4-FFF2-40B4-BE49-F238E27FC236}">
                    <a16:creationId xmlns:a16="http://schemas.microsoft.com/office/drawing/2014/main" id="{B236AAC7-A393-7943-AE16-C96ADD9D42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2" y="888"/>
                <a:ext cx="0" cy="27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83" name="Line 13">
                <a:extLst>
                  <a:ext uri="{FF2B5EF4-FFF2-40B4-BE49-F238E27FC236}">
                    <a16:creationId xmlns:a16="http://schemas.microsoft.com/office/drawing/2014/main" id="{E24A1291-8690-344E-9E9C-0271D7E437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2" y="888"/>
                <a:ext cx="0" cy="27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84" name="Line 14">
                <a:extLst>
                  <a:ext uri="{FF2B5EF4-FFF2-40B4-BE49-F238E27FC236}">
                    <a16:creationId xmlns:a16="http://schemas.microsoft.com/office/drawing/2014/main" id="{63971A48-AA77-5F4B-A9C5-D92050B220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2" y="888"/>
                <a:ext cx="0" cy="27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</p:grpSp>
        <p:sp>
          <p:nvSpPr>
            <p:cNvPr id="85" name="Rectangle 16">
              <a:extLst>
                <a:ext uri="{FF2B5EF4-FFF2-40B4-BE49-F238E27FC236}">
                  <a16:creationId xmlns:a16="http://schemas.microsoft.com/office/drawing/2014/main" id="{756AADE6-1783-7E42-9C51-60CA40FAE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6137" y="1661302"/>
              <a:ext cx="353814" cy="397545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+mj-lt"/>
                </a:rPr>
                <a:t>S</a:t>
              </a:r>
            </a:p>
          </p:txBody>
        </p:sp>
        <p:sp>
          <p:nvSpPr>
            <p:cNvPr id="86" name="Rectangle 17">
              <a:extLst>
                <a:ext uri="{FF2B5EF4-FFF2-40B4-BE49-F238E27FC236}">
                  <a16:creationId xmlns:a16="http://schemas.microsoft.com/office/drawing/2014/main" id="{466B1C84-D77E-B04D-A3AC-0E968CD11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7233" y="3360527"/>
              <a:ext cx="336632" cy="397545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+mj-lt"/>
                </a:rPr>
                <a:t>T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FF11A47-3278-2642-8F1F-D8BE8F612FAF}"/>
                </a:ext>
              </a:extLst>
            </p:cNvPr>
            <p:cNvGrpSpPr/>
            <p:nvPr/>
          </p:nvGrpSpPr>
          <p:grpSpPr>
            <a:xfrm>
              <a:off x="1296024" y="1595373"/>
              <a:ext cx="2287246" cy="2220439"/>
              <a:chOff x="1442301" y="1748315"/>
              <a:chExt cx="2287246" cy="2220439"/>
            </a:xfrm>
            <a:solidFill>
              <a:srgbClr val="000000"/>
            </a:solidFill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E7A06AC-76DA-4945-B9A6-D76AE6DEE268}"/>
                  </a:ext>
                </a:extLst>
              </p:cNvPr>
              <p:cNvSpPr/>
              <p:nvPr/>
            </p:nvSpPr>
            <p:spPr>
              <a:xfrm>
                <a:off x="1442301" y="1748315"/>
                <a:ext cx="538567" cy="222043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A98C7FD-9C94-B345-8095-C779DA1C516E}"/>
                  </a:ext>
                </a:extLst>
              </p:cNvPr>
              <p:cNvSpPr/>
              <p:nvPr/>
            </p:nvSpPr>
            <p:spPr>
              <a:xfrm>
                <a:off x="1442301" y="3417375"/>
                <a:ext cx="2287246" cy="54527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8581C6-0C1B-4B41-8035-E25D00153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Router Walkthrough – III 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A638562-384B-4348-B00A-36FEB21D7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922" y="1466849"/>
            <a:ext cx="6481877" cy="4710113"/>
          </a:xfrm>
        </p:spPr>
        <p:txBody>
          <a:bodyPr/>
          <a:lstStyle/>
          <a:p>
            <a:r>
              <a:rPr lang="en-US" b="1" dirty="0"/>
              <a:t>Now what? </a:t>
            </a:r>
            <a:r>
              <a:rPr lang="en-US" b="1" dirty="0">
                <a:solidFill>
                  <a:srgbClr val="FF0000"/>
                </a:solidFill>
              </a:rPr>
              <a:t>Clean-up</a:t>
            </a:r>
          </a:p>
          <a:p>
            <a:pPr lvl="1"/>
            <a:r>
              <a:rPr lang="en-US" dirty="0"/>
              <a:t>Clean up the grid for the next net, leaving the </a:t>
            </a:r>
            <a:r>
              <a:rPr lang="en-US" b="1" dirty="0"/>
              <a:t>S</a:t>
            </a:r>
            <a:r>
              <a:rPr lang="en-US" dirty="0"/>
              <a:t> to </a:t>
            </a:r>
            <a:r>
              <a:rPr lang="en-US" b="1" dirty="0"/>
              <a:t>T</a:t>
            </a:r>
            <a:r>
              <a:rPr lang="en-US" dirty="0"/>
              <a:t> path as an </a:t>
            </a:r>
            <a:r>
              <a:rPr lang="en-US" b="1" dirty="0"/>
              <a:t>obstacle</a:t>
            </a:r>
            <a:endParaRPr lang="en-US" dirty="0"/>
          </a:p>
          <a:p>
            <a:pPr lvl="1"/>
            <a:r>
              <a:rPr lang="en-US" dirty="0"/>
              <a:t>Now, ready to route the next net with the obstacles from the previously routed net in place in the grid</a:t>
            </a:r>
          </a:p>
        </p:txBody>
      </p:sp>
    </p:spTree>
    <p:extLst>
      <p:ext uri="{BB962C8B-B14F-4D97-AF65-F5344CB8AC3E}">
        <p14:creationId xmlns:p14="http://schemas.microsoft.com/office/powerpoint/2010/main" val="1511038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0BAF64-3671-8E48-BAC0-C3F23988B4A4}"/>
              </a:ext>
            </a:extLst>
          </p:cNvPr>
          <p:cNvGrpSpPr/>
          <p:nvPr/>
        </p:nvGrpSpPr>
        <p:grpSpPr>
          <a:xfrm>
            <a:off x="838200" y="2036999"/>
            <a:ext cx="3556000" cy="3309938"/>
            <a:chOff x="711200" y="1057275"/>
            <a:chExt cx="3556000" cy="3309938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E3A123E-E8B6-A64D-A436-8916B229703A}"/>
                </a:ext>
              </a:extLst>
            </p:cNvPr>
            <p:cNvSpPr/>
            <p:nvPr/>
          </p:nvSpPr>
          <p:spPr>
            <a:xfrm>
              <a:off x="1289901" y="1595915"/>
              <a:ext cx="538567" cy="2220439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A7F8F98-BCF1-D64F-B836-7A42500C4795}"/>
                </a:ext>
              </a:extLst>
            </p:cNvPr>
            <p:cNvSpPr/>
            <p:nvPr/>
          </p:nvSpPr>
          <p:spPr>
            <a:xfrm>
              <a:off x="1289901" y="3264975"/>
              <a:ext cx="2287246" cy="545271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grpSp>
          <p:nvGrpSpPr>
            <p:cNvPr id="73" name="Group 15">
              <a:extLst>
                <a:ext uri="{FF2B5EF4-FFF2-40B4-BE49-F238E27FC236}">
                  <a16:creationId xmlns:a16="http://schemas.microsoft.com/office/drawing/2014/main" id="{4CE56951-CA24-8045-AE2B-33E7031EE3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1200" y="1057275"/>
              <a:ext cx="3556000" cy="3309938"/>
              <a:chOff x="448" y="888"/>
              <a:chExt cx="2240" cy="2780"/>
            </a:xfrm>
          </p:grpSpPr>
          <p:sp>
            <p:nvSpPr>
              <p:cNvPr id="74" name="Rectangle 4">
                <a:extLst>
                  <a:ext uri="{FF2B5EF4-FFF2-40B4-BE49-F238E27FC236}">
                    <a16:creationId xmlns:a16="http://schemas.microsoft.com/office/drawing/2014/main" id="{9BF1ED05-2212-624B-BF36-4EE519DA6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" y="888"/>
                <a:ext cx="2240" cy="278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75" name="Line 5">
                <a:extLst>
                  <a:ext uri="{FF2B5EF4-FFF2-40B4-BE49-F238E27FC236}">
                    <a16:creationId xmlns:a16="http://schemas.microsoft.com/office/drawing/2014/main" id="{CDFBBE7A-9010-B04E-BF98-9C1FD62EC1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" y="1336"/>
                <a:ext cx="221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76" name="Line 6">
                <a:extLst>
                  <a:ext uri="{FF2B5EF4-FFF2-40B4-BE49-F238E27FC236}">
                    <a16:creationId xmlns:a16="http://schemas.microsoft.com/office/drawing/2014/main" id="{A18F9328-E6B5-BC41-AB1B-04CC07C34D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" y="1804"/>
                <a:ext cx="221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77" name="Line 7">
                <a:extLst>
                  <a:ext uri="{FF2B5EF4-FFF2-40B4-BE49-F238E27FC236}">
                    <a16:creationId xmlns:a16="http://schemas.microsoft.com/office/drawing/2014/main" id="{CBBC2212-8A46-6A4A-8BBE-26996EFF49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" y="2272"/>
                <a:ext cx="221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78" name="Line 8">
                <a:extLst>
                  <a:ext uri="{FF2B5EF4-FFF2-40B4-BE49-F238E27FC236}">
                    <a16:creationId xmlns:a16="http://schemas.microsoft.com/office/drawing/2014/main" id="{CDFA4461-89B3-A046-B583-EA3855D540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" y="2740"/>
                <a:ext cx="221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79" name="Line 9">
                <a:extLst>
                  <a:ext uri="{FF2B5EF4-FFF2-40B4-BE49-F238E27FC236}">
                    <a16:creationId xmlns:a16="http://schemas.microsoft.com/office/drawing/2014/main" id="{55B40492-41CB-ED4C-888F-256C1442F3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" y="3208"/>
                <a:ext cx="221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80" name="Line 10">
                <a:extLst>
                  <a:ext uri="{FF2B5EF4-FFF2-40B4-BE49-F238E27FC236}">
                    <a16:creationId xmlns:a16="http://schemas.microsoft.com/office/drawing/2014/main" id="{F4DC105B-B66B-7D4A-A1BA-B57BC0095F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2" y="900"/>
                <a:ext cx="0" cy="27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81" name="Line 11">
                <a:extLst>
                  <a:ext uri="{FF2B5EF4-FFF2-40B4-BE49-F238E27FC236}">
                    <a16:creationId xmlns:a16="http://schemas.microsoft.com/office/drawing/2014/main" id="{9EE7FC94-D654-F04D-8779-01227CB09F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0" y="888"/>
                <a:ext cx="0" cy="27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82" name="Line 12">
                <a:extLst>
                  <a:ext uri="{FF2B5EF4-FFF2-40B4-BE49-F238E27FC236}">
                    <a16:creationId xmlns:a16="http://schemas.microsoft.com/office/drawing/2014/main" id="{B236AAC7-A393-7943-AE16-C96ADD9D42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2" y="888"/>
                <a:ext cx="0" cy="27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83" name="Line 13">
                <a:extLst>
                  <a:ext uri="{FF2B5EF4-FFF2-40B4-BE49-F238E27FC236}">
                    <a16:creationId xmlns:a16="http://schemas.microsoft.com/office/drawing/2014/main" id="{E24A1291-8690-344E-9E9C-0271D7E437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2" y="888"/>
                <a:ext cx="0" cy="27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84" name="Line 14">
                <a:extLst>
                  <a:ext uri="{FF2B5EF4-FFF2-40B4-BE49-F238E27FC236}">
                    <a16:creationId xmlns:a16="http://schemas.microsoft.com/office/drawing/2014/main" id="{63971A48-AA77-5F4B-A9C5-D92050B220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2" y="888"/>
                <a:ext cx="0" cy="27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</p:grpSp>
        <p:sp>
          <p:nvSpPr>
            <p:cNvPr id="85" name="Rectangle 16">
              <a:extLst>
                <a:ext uri="{FF2B5EF4-FFF2-40B4-BE49-F238E27FC236}">
                  <a16:creationId xmlns:a16="http://schemas.microsoft.com/office/drawing/2014/main" id="{756AADE6-1783-7E42-9C51-60CA40FAE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6137" y="1661302"/>
              <a:ext cx="353814" cy="397545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+mj-lt"/>
                </a:rPr>
                <a:t>S</a:t>
              </a:r>
            </a:p>
          </p:txBody>
        </p:sp>
        <p:sp>
          <p:nvSpPr>
            <p:cNvPr id="86" name="Rectangle 17">
              <a:extLst>
                <a:ext uri="{FF2B5EF4-FFF2-40B4-BE49-F238E27FC236}">
                  <a16:creationId xmlns:a16="http://schemas.microsoft.com/office/drawing/2014/main" id="{466B1C84-D77E-B04D-A3AC-0E968CD11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7233" y="3360527"/>
              <a:ext cx="336632" cy="397545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+mj-lt"/>
                </a:rPr>
                <a:t>T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FF11A47-3278-2642-8F1F-D8BE8F612FAF}"/>
                </a:ext>
              </a:extLst>
            </p:cNvPr>
            <p:cNvGrpSpPr/>
            <p:nvPr/>
          </p:nvGrpSpPr>
          <p:grpSpPr>
            <a:xfrm>
              <a:off x="1296024" y="1595373"/>
              <a:ext cx="2287246" cy="2220439"/>
              <a:chOff x="1442301" y="1748315"/>
              <a:chExt cx="2287246" cy="2220439"/>
            </a:xfrm>
            <a:solidFill>
              <a:srgbClr val="000000"/>
            </a:solidFill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E7A06AC-76DA-4945-B9A6-D76AE6DEE268}"/>
                  </a:ext>
                </a:extLst>
              </p:cNvPr>
              <p:cNvSpPr/>
              <p:nvPr/>
            </p:nvSpPr>
            <p:spPr>
              <a:xfrm>
                <a:off x="1442301" y="1748315"/>
                <a:ext cx="538567" cy="222043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A98C7FD-9C94-B345-8095-C779DA1C516E}"/>
                  </a:ext>
                </a:extLst>
              </p:cNvPr>
              <p:cNvSpPr/>
              <p:nvPr/>
            </p:nvSpPr>
            <p:spPr>
              <a:xfrm>
                <a:off x="1442301" y="3417375"/>
                <a:ext cx="2287246" cy="54527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8581C6-0C1B-4B41-8035-E25D00153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Router Walkthrough – IV </a:t>
            </a: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D9196421-9CE5-0E42-B730-C4FC36078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1296" y="3279884"/>
            <a:ext cx="353814" cy="3975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+mj-lt"/>
              </a:rPr>
              <a:t>S</a:t>
            </a: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723D6660-5017-F741-B067-8F0FB6152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2415" y="4935104"/>
            <a:ext cx="339412" cy="3975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+mj-lt"/>
              </a:rPr>
              <a:t>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1436D6D-DC14-8644-BBF4-D595DF231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922" y="1466849"/>
            <a:ext cx="6481877" cy="4710113"/>
          </a:xfrm>
        </p:spPr>
        <p:txBody>
          <a:bodyPr/>
          <a:lstStyle/>
          <a:p>
            <a:r>
              <a:rPr lang="en-US" b="1" dirty="0"/>
              <a:t>Also called “Blockages”</a:t>
            </a:r>
          </a:p>
          <a:p>
            <a:pPr lvl="1"/>
            <a:r>
              <a:rPr lang="en-US" dirty="0"/>
              <a:t>Any cell you cannot use for a wire is a an </a:t>
            </a:r>
            <a:r>
              <a:rPr lang="en-US" b="1" dirty="0"/>
              <a:t>obstacle</a:t>
            </a:r>
            <a:r>
              <a:rPr lang="en-US" dirty="0"/>
              <a:t> or a </a:t>
            </a:r>
            <a:r>
              <a:rPr lang="en-US" b="1" dirty="0"/>
              <a:t>blockage</a:t>
            </a:r>
          </a:p>
          <a:p>
            <a:pPr lvl="1"/>
            <a:r>
              <a:rPr lang="en-US" dirty="0"/>
              <a:t>There may be parts of the routing surface you just cannot use</a:t>
            </a:r>
          </a:p>
          <a:p>
            <a:pPr lvl="1"/>
            <a:r>
              <a:rPr lang="en-US" dirty="0"/>
              <a:t>But most importantly, you </a:t>
            </a:r>
            <a:r>
              <a:rPr lang="en-US" b="1" dirty="0"/>
              <a:t>label each newly routed net as a blockage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Thus, all future nets must </a:t>
            </a:r>
            <a:r>
              <a:rPr lang="en-US" b="1" dirty="0"/>
              <a:t>route around</a:t>
            </a:r>
            <a:r>
              <a:rPr lang="en-US" dirty="0"/>
              <a:t> this blockage</a:t>
            </a:r>
          </a:p>
        </p:txBody>
      </p:sp>
    </p:spTree>
    <p:extLst>
      <p:ext uri="{BB962C8B-B14F-4D97-AF65-F5344CB8AC3E}">
        <p14:creationId xmlns:p14="http://schemas.microsoft.com/office/powerpoint/2010/main" val="198358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19122-8649-CD46-95AB-4171CC51B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Maze Router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DFF90-F27E-B048-9D4A-F4ECB2C6C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Expand</a:t>
            </a:r>
          </a:p>
          <a:p>
            <a:pPr lvl="1"/>
            <a:r>
              <a:rPr lang="en-US" dirty="0"/>
              <a:t> Breadth-first-search to find all paths from source to target</a:t>
            </a:r>
          </a:p>
          <a:p>
            <a:r>
              <a:rPr lang="en-US" b="1" dirty="0" err="1"/>
              <a:t>Backtrace</a:t>
            </a:r>
            <a:endParaRPr lang="en-US" b="1" dirty="0"/>
          </a:p>
          <a:p>
            <a:pPr lvl="1"/>
            <a:r>
              <a:rPr lang="en-US" dirty="0"/>
              <a:t> Walk shortest path back to the source and mark path cells as used</a:t>
            </a:r>
          </a:p>
          <a:p>
            <a:r>
              <a:rPr lang="en-US" b="1" dirty="0"/>
              <a:t>Clean-Up</a:t>
            </a:r>
          </a:p>
          <a:p>
            <a:pPr lvl="1"/>
            <a:r>
              <a:rPr lang="en-US" dirty="0"/>
              <a:t> Erase all distance marks from other grid cells before next net is route.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45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DEF9-AEAF-5D46-979B-E79136C41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of Maze Router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B9736-6B0D-2948-8C97-19094B026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Storage</a:t>
            </a:r>
          </a:p>
          <a:p>
            <a:pPr lvl="1"/>
            <a:r>
              <a:rPr lang="en-US" dirty="0"/>
              <a:t>Do we need a really big grid to represent a big routing problem?</a:t>
            </a:r>
          </a:p>
          <a:p>
            <a:pPr lvl="1"/>
            <a:r>
              <a:rPr lang="en-US" dirty="0"/>
              <a:t>What information is required in each cell of this grid?</a:t>
            </a:r>
          </a:p>
          <a:p>
            <a:r>
              <a:rPr lang="en-US" b="1" dirty="0"/>
              <a:t>Complexity</a:t>
            </a:r>
          </a:p>
          <a:p>
            <a:pPr lvl="1"/>
            <a:r>
              <a:rPr lang="en-US" dirty="0"/>
              <a:t>Do we really have to search the whole grid each time we add a wire?</a:t>
            </a:r>
          </a:p>
          <a:p>
            <a:r>
              <a:rPr lang="en-US" b="1" dirty="0"/>
              <a:t>Technology</a:t>
            </a:r>
          </a:p>
          <a:p>
            <a:pPr lvl="1"/>
            <a:r>
              <a:rPr lang="en-US" dirty="0"/>
              <a:t>Just 1 wiring layer?  How do we do 2 layers? 3? 4? 6? 8? 10?</a:t>
            </a:r>
          </a:p>
          <a:p>
            <a:pPr lvl="1"/>
            <a:r>
              <a:rPr lang="en-US" dirty="0"/>
              <a:t>How do we deal with vias (connecting different routing layers?)</a:t>
            </a:r>
          </a:p>
          <a:p>
            <a:r>
              <a:rPr lang="en-US" b="1" dirty="0"/>
              <a:t>2 issues here</a:t>
            </a:r>
          </a:p>
          <a:p>
            <a:pPr lvl="1"/>
            <a:r>
              <a:rPr lang="en-US" b="1" dirty="0"/>
              <a:t>Applications</a:t>
            </a:r>
            <a:r>
              <a:rPr lang="en-US" dirty="0"/>
              <a:t> of basic algorithm versus </a:t>
            </a:r>
            <a:r>
              <a:rPr lang="en-US" b="1" dirty="0"/>
              <a:t>implementation</a:t>
            </a:r>
            <a:r>
              <a:rPr lang="en-US" dirty="0"/>
              <a:t> issues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47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26CF-DEBB-F04E-8E10-301A2EA6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Multi-point 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C4295-C984-0F48-A492-4EB9DB5FA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Multi-point Nets</a:t>
            </a:r>
          </a:p>
          <a:p>
            <a:pPr lvl="1"/>
            <a:r>
              <a:rPr lang="en-US" b="1" dirty="0"/>
              <a:t>One</a:t>
            </a:r>
            <a:r>
              <a:rPr lang="en-US" dirty="0"/>
              <a:t> source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b="1" dirty="0"/>
              <a:t>Many</a:t>
            </a:r>
            <a:r>
              <a:rPr lang="en-US" dirty="0"/>
              <a:t> targets</a:t>
            </a:r>
          </a:p>
          <a:p>
            <a:pPr lvl="1"/>
            <a:r>
              <a:rPr lang="en-US" dirty="0"/>
              <a:t>You get this with any net that represents </a:t>
            </a:r>
            <a:r>
              <a:rPr lang="en-US" b="1" dirty="0">
                <a:solidFill>
                  <a:srgbClr val="FF0000"/>
                </a:solidFill>
              </a:rPr>
              <a:t>fanout</a:t>
            </a:r>
            <a:r>
              <a:rPr lang="en-US" dirty="0"/>
              <a:t> (almost all real nets)</a:t>
            </a:r>
          </a:p>
          <a:p>
            <a:r>
              <a:rPr lang="en-US" b="1" dirty="0"/>
              <a:t>Simple strategy</a:t>
            </a:r>
          </a:p>
          <a:p>
            <a:pPr lvl="1">
              <a:tabLst>
                <a:tab pos="1430338" algn="l"/>
              </a:tabLst>
            </a:pPr>
            <a:r>
              <a:rPr lang="en-US" b="1" dirty="0"/>
              <a:t>Start</a:t>
            </a:r>
            <a:r>
              <a:rPr lang="en-US" dirty="0"/>
              <a:t>: Pick </a:t>
            </a:r>
            <a:r>
              <a:rPr lang="en-US" b="1" dirty="0"/>
              <a:t>one</a:t>
            </a:r>
            <a:r>
              <a:rPr lang="en-US" dirty="0"/>
              <a:t> point as source, label </a:t>
            </a:r>
            <a:r>
              <a:rPr lang="en-US" b="1" dirty="0">
                <a:solidFill>
                  <a:srgbClr val="FF0000"/>
                </a:solidFill>
              </a:rPr>
              <a:t>all the others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as targets</a:t>
            </a:r>
          </a:p>
          <a:p>
            <a:pPr lvl="1">
              <a:tabLst>
                <a:tab pos="1430338" algn="l"/>
              </a:tabLst>
            </a:pPr>
            <a:r>
              <a:rPr lang="en-US" b="1" dirty="0"/>
              <a:t>First</a:t>
            </a:r>
            <a:r>
              <a:rPr lang="en-US" dirty="0"/>
              <a:t>: Use maze router to find path from source to </a:t>
            </a:r>
            <a:r>
              <a:rPr lang="en-US" b="1" dirty="0">
                <a:solidFill>
                  <a:srgbClr val="FF0000"/>
                </a:solidFill>
              </a:rPr>
              <a:t>nearest</a:t>
            </a:r>
            <a:r>
              <a:rPr lang="en-US" dirty="0"/>
              <a:t> target</a:t>
            </a:r>
          </a:p>
          <a:p>
            <a:pPr lvl="2">
              <a:tabLst>
                <a:tab pos="1430338" algn="l"/>
              </a:tabLst>
            </a:pPr>
            <a:r>
              <a:rPr lang="en-US" b="1" dirty="0"/>
              <a:t>Note</a:t>
            </a:r>
            <a:r>
              <a:rPr lang="en-US" dirty="0"/>
              <a:t>:  You don’t know which one this is up front, routing will find it</a:t>
            </a:r>
          </a:p>
          <a:p>
            <a:pPr lvl="1">
              <a:tabLst>
                <a:tab pos="1430338" algn="l"/>
              </a:tabLst>
            </a:pPr>
            <a:r>
              <a:rPr lang="en-US" b="1" dirty="0"/>
              <a:t>Next</a:t>
            </a:r>
            <a:r>
              <a:rPr lang="en-US" dirty="0"/>
              <a:t>: Re-label all cells on found path as sources, then rerun maze router using all sources simultaneously</a:t>
            </a:r>
          </a:p>
          <a:p>
            <a:pPr lvl="1">
              <a:tabLst>
                <a:tab pos="1430338" algn="l"/>
              </a:tabLst>
            </a:pPr>
            <a:r>
              <a:rPr lang="en-US" b="1" dirty="0"/>
              <a:t>Repeat</a:t>
            </a:r>
            <a:r>
              <a:rPr lang="en-US" dirty="0"/>
              <a:t>:  For each remaining unconnected target point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581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02309-65A8-D44F-88AD-A5E9EAFEB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Multi-point Net Walkthrough – I </a:t>
            </a:r>
          </a:p>
        </p:txBody>
      </p:sp>
      <p:grpSp>
        <p:nvGrpSpPr>
          <p:cNvPr id="4" name="Group 14">
            <a:extLst>
              <a:ext uri="{FF2B5EF4-FFF2-40B4-BE49-F238E27FC236}">
                <a16:creationId xmlns:a16="http://schemas.microsoft.com/office/drawing/2014/main" id="{0FE34951-758E-C147-B85D-6666EE7E9941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774031"/>
            <a:ext cx="3556000" cy="3309938"/>
            <a:chOff x="344" y="904"/>
            <a:chExt cx="2240" cy="2780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EF581811-DC5A-0944-8EBD-F7DA7D0D1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904"/>
              <a:ext cx="2240" cy="278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6" name="Line 4">
              <a:extLst>
                <a:ext uri="{FF2B5EF4-FFF2-40B4-BE49-F238E27FC236}">
                  <a16:creationId xmlns:a16="http://schemas.microsoft.com/office/drawing/2014/main" id="{B3C890FF-80BF-DC49-BB3D-0B2BB2C1C9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" y="1352"/>
              <a:ext cx="22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2381A60A-9D85-4649-851B-A01E41E7EF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" y="1820"/>
              <a:ext cx="22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0EDA5B81-864C-D945-AAF9-438F1A8ED8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" y="2288"/>
              <a:ext cx="22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57016892-6E04-2B46-951C-C0A882C666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" y="2756"/>
              <a:ext cx="22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C185F5AA-4968-024C-9E36-0C252E13DE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" y="3224"/>
              <a:ext cx="22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6E8A99C7-D463-3B48-BB0A-034A4EE3B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" y="916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545F1190-B7CE-2146-A598-D72EEA5A4C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904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C7A38CB4-965C-8C4B-9DCC-14D329E848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8" y="904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BFF26017-6DDD-7F42-9352-D863207B59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8" y="904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D262A2CF-3C03-1440-8C27-86CA0B8C23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8" y="904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</p:grpSp>
      <p:sp>
        <p:nvSpPr>
          <p:cNvPr id="16" name="Rectangle 16">
            <a:extLst>
              <a:ext uri="{FF2B5EF4-FFF2-40B4-BE49-F238E27FC236}">
                <a16:creationId xmlns:a16="http://schemas.microsoft.com/office/drawing/2014/main" id="{2259FDC8-4DF3-C04E-91B3-01261A5FF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679" y="2384709"/>
            <a:ext cx="353814" cy="3975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+mj-lt"/>
              </a:rPr>
              <a:t>S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1A5FD6B6-811E-C34D-B16B-7C54D22EA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983" y="4076295"/>
            <a:ext cx="336632" cy="3975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+mj-lt"/>
              </a:rPr>
              <a:t>T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FF9956AC-B250-754B-8C1D-0F9DC299C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292" y="2967532"/>
            <a:ext cx="336632" cy="3975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+mj-lt"/>
              </a:rPr>
              <a:t>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863501C-45AE-4447-9946-FE453BDC9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922" y="1466849"/>
            <a:ext cx="6481877" cy="4710113"/>
          </a:xfrm>
        </p:spPr>
        <p:txBody>
          <a:bodyPr/>
          <a:lstStyle/>
          <a:p>
            <a:r>
              <a:rPr lang="en-US" b="1" dirty="0"/>
              <a:t>Given:</a:t>
            </a:r>
          </a:p>
          <a:p>
            <a:pPr lvl="1"/>
            <a:r>
              <a:rPr lang="en-US" dirty="0"/>
              <a:t> A source and </a:t>
            </a:r>
            <a:r>
              <a:rPr lang="en-US" b="1" dirty="0">
                <a:solidFill>
                  <a:srgbClr val="800000"/>
                </a:solidFill>
              </a:rPr>
              <a:t>many targets</a:t>
            </a:r>
          </a:p>
          <a:p>
            <a:r>
              <a:rPr lang="en-US" b="1" dirty="0"/>
              <a:t>Problem:</a:t>
            </a:r>
          </a:p>
          <a:p>
            <a:pPr lvl="1"/>
            <a:r>
              <a:rPr lang="en-US" dirty="0"/>
              <a:t>Find a </a:t>
            </a:r>
            <a:r>
              <a:rPr lang="en-US" b="1" dirty="0">
                <a:solidFill>
                  <a:srgbClr val="800000"/>
                </a:solidFill>
              </a:rPr>
              <a:t>short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/>
              <a:t>path connecting source and targets</a:t>
            </a:r>
          </a:p>
        </p:txBody>
      </p:sp>
    </p:spTree>
    <p:extLst>
      <p:ext uri="{BB962C8B-B14F-4D97-AF65-F5344CB8AC3E}">
        <p14:creationId xmlns:p14="http://schemas.microsoft.com/office/powerpoint/2010/main" val="642462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8CE53-FAA9-DF42-8AEF-6963B4F77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Design Flow</a:t>
            </a:r>
          </a:p>
        </p:txBody>
      </p:sp>
      <p:pic>
        <p:nvPicPr>
          <p:cNvPr id="4" name="Picture 3" descr="eda.pdf">
            <a:extLst>
              <a:ext uri="{FF2B5EF4-FFF2-40B4-BE49-F238E27FC236}">
                <a16:creationId xmlns:a16="http://schemas.microsoft.com/office/drawing/2014/main" id="{5AEB510B-86B2-5DD9-5294-139362B69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6918"/>
            <a:ext cx="5159829" cy="463931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B73A9DF-AF39-3D6B-023D-8B32BF414285}"/>
              </a:ext>
            </a:extLst>
          </p:cNvPr>
          <p:cNvSpPr/>
          <p:nvPr/>
        </p:nvSpPr>
        <p:spPr>
          <a:xfrm>
            <a:off x="3418114" y="3946463"/>
            <a:ext cx="1894115" cy="67491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E613E0C-77F7-DEF1-0681-80F37F5332A2}"/>
              </a:ext>
            </a:extLst>
          </p:cNvPr>
          <p:cNvSpPr/>
          <p:nvPr/>
        </p:nvSpPr>
        <p:spPr>
          <a:xfrm>
            <a:off x="6193971" y="1774371"/>
            <a:ext cx="5159829" cy="4114800"/>
          </a:xfrm>
          <a:prstGeom prst="wedgeRoundRectCallout">
            <a:avLst>
              <a:gd name="adj1" fmla="val -65866"/>
              <a:gd name="adj2" fmla="val 12389"/>
              <a:gd name="adj3" fmla="val 16667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4A843BEE-7BDE-0042-929A-A6485AB15F02}"/>
              </a:ext>
            </a:extLst>
          </p:cNvPr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7682" y="2013737"/>
            <a:ext cx="3885195" cy="3668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31702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02309-65A8-D44F-88AD-A5E9EAFEB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Multi-point Net Walkthrough – II </a:t>
            </a:r>
          </a:p>
        </p:txBody>
      </p:sp>
      <p:grpSp>
        <p:nvGrpSpPr>
          <p:cNvPr id="4" name="Group 14">
            <a:extLst>
              <a:ext uri="{FF2B5EF4-FFF2-40B4-BE49-F238E27FC236}">
                <a16:creationId xmlns:a16="http://schemas.microsoft.com/office/drawing/2014/main" id="{0FE34951-758E-C147-B85D-6666EE7E9941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774031"/>
            <a:ext cx="3556000" cy="3309938"/>
            <a:chOff x="344" y="904"/>
            <a:chExt cx="2240" cy="2780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EF581811-DC5A-0944-8EBD-F7DA7D0D1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904"/>
              <a:ext cx="2240" cy="278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6" name="Line 4">
              <a:extLst>
                <a:ext uri="{FF2B5EF4-FFF2-40B4-BE49-F238E27FC236}">
                  <a16:creationId xmlns:a16="http://schemas.microsoft.com/office/drawing/2014/main" id="{B3C890FF-80BF-DC49-BB3D-0B2BB2C1C9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" y="1352"/>
              <a:ext cx="22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2381A60A-9D85-4649-851B-A01E41E7EF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" y="1820"/>
              <a:ext cx="22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0EDA5B81-864C-D945-AAF9-438F1A8ED8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" y="2288"/>
              <a:ext cx="22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57016892-6E04-2B46-951C-C0A882C666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" y="2756"/>
              <a:ext cx="22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C185F5AA-4968-024C-9E36-0C252E13DE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" y="3224"/>
              <a:ext cx="22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6E8A99C7-D463-3B48-BB0A-034A4EE3B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" y="916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545F1190-B7CE-2146-A598-D72EEA5A4C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904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C7A38CB4-965C-8C4B-9DCC-14D329E848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8" y="904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BFF26017-6DDD-7F42-9352-D863207B59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8" y="904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D262A2CF-3C03-1440-8C27-86CA0B8C23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8" y="904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</p:grpSp>
      <p:sp>
        <p:nvSpPr>
          <p:cNvPr id="50" name="Rectangle 16">
            <a:extLst>
              <a:ext uri="{FF2B5EF4-FFF2-40B4-BE49-F238E27FC236}">
                <a16:creationId xmlns:a16="http://schemas.microsoft.com/office/drawing/2014/main" id="{7847E058-5021-7E49-A66C-63943ED1F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6005" y="2387382"/>
            <a:ext cx="353814" cy="3975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+mj-lt"/>
              </a:rPr>
              <a:t>S</a:t>
            </a:r>
          </a:p>
        </p:txBody>
      </p:sp>
      <p:sp>
        <p:nvSpPr>
          <p:cNvPr id="51" name="Rectangle 17">
            <a:extLst>
              <a:ext uri="{FF2B5EF4-FFF2-40B4-BE49-F238E27FC236}">
                <a16:creationId xmlns:a16="http://schemas.microsoft.com/office/drawing/2014/main" id="{CC944226-0BE7-1C49-BBAE-3EC6358E1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309" y="4078968"/>
            <a:ext cx="336632" cy="3975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+mj-lt"/>
              </a:rPr>
              <a:t>T</a:t>
            </a:r>
          </a:p>
        </p:txBody>
      </p:sp>
      <p:sp>
        <p:nvSpPr>
          <p:cNvPr id="52" name="Rectangle 18">
            <a:extLst>
              <a:ext uri="{FF2B5EF4-FFF2-40B4-BE49-F238E27FC236}">
                <a16:creationId xmlns:a16="http://schemas.microsoft.com/office/drawing/2014/main" id="{E3506123-B1EA-8140-B395-F7B67B75B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209" y="2985159"/>
            <a:ext cx="336632" cy="3975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+mj-lt"/>
              </a:rPr>
              <a:t>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BC95D6-C3A9-CA49-A2A8-DC5D6E97C66C}"/>
              </a:ext>
            </a:extLst>
          </p:cNvPr>
          <p:cNvSpPr txBox="1"/>
          <p:nvPr/>
        </p:nvSpPr>
        <p:spPr>
          <a:xfrm>
            <a:off x="1688166" y="2415987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B4B8E"/>
                </a:solidFill>
                <a:latin typeface="+mj-lt"/>
              </a:rPr>
              <a:t>1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90CB3AD-E871-764D-B9EB-FB9ABEB0E7CD}"/>
              </a:ext>
            </a:extLst>
          </p:cNvPr>
          <p:cNvGrpSpPr/>
          <p:nvPr/>
        </p:nvGrpSpPr>
        <p:grpSpPr>
          <a:xfrm>
            <a:off x="1015041" y="1890123"/>
            <a:ext cx="1430598" cy="1444950"/>
            <a:chOff x="849489" y="1143197"/>
            <a:chExt cx="1430598" cy="144495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7A44A7-F354-884A-BB35-8007FC0CEA8A}"/>
                </a:ext>
              </a:extLst>
            </p:cNvPr>
            <p:cNvSpPr txBox="1"/>
            <p:nvPr/>
          </p:nvSpPr>
          <p:spPr>
            <a:xfrm>
              <a:off x="1422353" y="1143197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20EFAA2-7D87-FD4C-8CB3-F17B55A9482D}"/>
                </a:ext>
              </a:extLst>
            </p:cNvPr>
            <p:cNvSpPr txBox="1"/>
            <p:nvPr/>
          </p:nvSpPr>
          <p:spPr>
            <a:xfrm>
              <a:off x="1967043" y="1687926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EAEBC0-F0B1-D341-A00E-715F2872FC19}"/>
                </a:ext>
              </a:extLst>
            </p:cNvPr>
            <p:cNvSpPr txBox="1"/>
            <p:nvPr/>
          </p:nvSpPr>
          <p:spPr>
            <a:xfrm>
              <a:off x="849489" y="1680735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89693C-BF9D-F64D-BF45-FC093B5D7F52}"/>
                </a:ext>
              </a:extLst>
            </p:cNvPr>
            <p:cNvSpPr txBox="1"/>
            <p:nvPr/>
          </p:nvSpPr>
          <p:spPr>
            <a:xfrm>
              <a:off x="1387529" y="2218815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2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E71790A-828B-FE46-A79A-C405983E1ED8}"/>
              </a:ext>
            </a:extLst>
          </p:cNvPr>
          <p:cNvGrpSpPr/>
          <p:nvPr/>
        </p:nvGrpSpPr>
        <p:grpSpPr>
          <a:xfrm>
            <a:off x="991936" y="1885248"/>
            <a:ext cx="2030058" cy="2032826"/>
            <a:chOff x="826384" y="1138322"/>
            <a:chExt cx="2030058" cy="203282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9411DF5-42CF-E044-B0DB-89F6B2B199EF}"/>
                </a:ext>
              </a:extLst>
            </p:cNvPr>
            <p:cNvSpPr txBox="1"/>
            <p:nvPr/>
          </p:nvSpPr>
          <p:spPr>
            <a:xfrm>
              <a:off x="1952166" y="1141031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B0F67EB-540F-5B4E-BC53-0E9A7A813CF7}"/>
                </a:ext>
              </a:extLst>
            </p:cNvPr>
            <p:cNvSpPr txBox="1"/>
            <p:nvPr/>
          </p:nvSpPr>
          <p:spPr>
            <a:xfrm>
              <a:off x="2543398" y="1712358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5B60346-F726-FF45-809C-B2BDF4FBD885}"/>
                </a:ext>
              </a:extLst>
            </p:cNvPr>
            <p:cNvSpPr txBox="1"/>
            <p:nvPr/>
          </p:nvSpPr>
          <p:spPr>
            <a:xfrm>
              <a:off x="1964411" y="2223839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3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997189-C7A2-2744-8BA7-EFF395FA7449}"/>
                </a:ext>
              </a:extLst>
            </p:cNvPr>
            <p:cNvSpPr txBox="1"/>
            <p:nvPr/>
          </p:nvSpPr>
          <p:spPr>
            <a:xfrm>
              <a:off x="1392073" y="2801816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ED1BE74-A0D4-1D40-BEA0-0998F4C25CE2}"/>
                </a:ext>
              </a:extLst>
            </p:cNvPr>
            <p:cNvSpPr txBox="1"/>
            <p:nvPr/>
          </p:nvSpPr>
          <p:spPr>
            <a:xfrm>
              <a:off x="826384" y="2249354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3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D9BAFBD-E572-C543-8B41-D35246C88366}"/>
                </a:ext>
              </a:extLst>
            </p:cNvPr>
            <p:cNvSpPr txBox="1"/>
            <p:nvPr/>
          </p:nvSpPr>
          <p:spPr>
            <a:xfrm>
              <a:off x="845804" y="113832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3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564D499-696E-9147-A85F-B00DE6A2D58A}"/>
              </a:ext>
            </a:extLst>
          </p:cNvPr>
          <p:cNvGrpSpPr/>
          <p:nvPr/>
        </p:nvGrpSpPr>
        <p:grpSpPr>
          <a:xfrm>
            <a:off x="969883" y="1873031"/>
            <a:ext cx="2609046" cy="2574846"/>
            <a:chOff x="804331" y="1126105"/>
            <a:chExt cx="2609046" cy="257484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893AB52-DF44-4944-A5BB-EFB3B3946EFB}"/>
                </a:ext>
              </a:extLst>
            </p:cNvPr>
            <p:cNvSpPr txBox="1"/>
            <p:nvPr/>
          </p:nvSpPr>
          <p:spPr>
            <a:xfrm>
              <a:off x="2555644" y="1126105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F83D272-BA27-1E4D-A798-856217494B73}"/>
                </a:ext>
              </a:extLst>
            </p:cNvPr>
            <p:cNvSpPr txBox="1"/>
            <p:nvPr/>
          </p:nvSpPr>
          <p:spPr>
            <a:xfrm>
              <a:off x="3100333" y="170408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4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D458E47-1D71-4648-ABF5-6EFD019C404F}"/>
                </a:ext>
              </a:extLst>
            </p:cNvPr>
            <p:cNvSpPr txBox="1"/>
            <p:nvPr/>
          </p:nvSpPr>
          <p:spPr>
            <a:xfrm>
              <a:off x="2561239" y="222886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4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32E7D35-4CB9-A74C-923C-2C6C3D8D2AA4}"/>
                </a:ext>
              </a:extLst>
            </p:cNvPr>
            <p:cNvSpPr txBox="1"/>
            <p:nvPr/>
          </p:nvSpPr>
          <p:spPr>
            <a:xfrm>
              <a:off x="1968954" y="2800190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4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919A710-8633-C34D-9E77-B81532CE0FA3}"/>
                </a:ext>
              </a:extLst>
            </p:cNvPr>
            <p:cNvSpPr txBox="1"/>
            <p:nvPr/>
          </p:nvSpPr>
          <p:spPr>
            <a:xfrm>
              <a:off x="1389967" y="3331619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4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7F3BFA-62B6-D548-80B0-C33FDF94FCDE}"/>
                </a:ext>
              </a:extLst>
            </p:cNvPr>
            <p:cNvSpPr txBox="1"/>
            <p:nvPr/>
          </p:nvSpPr>
          <p:spPr>
            <a:xfrm>
              <a:off x="804331" y="2799105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4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407EA63-AB68-AA46-BCED-B968893FF4A6}"/>
              </a:ext>
            </a:extLst>
          </p:cNvPr>
          <p:cNvGrpSpPr/>
          <p:nvPr/>
        </p:nvGrpSpPr>
        <p:grpSpPr>
          <a:xfrm>
            <a:off x="989304" y="1866382"/>
            <a:ext cx="3221278" cy="3139524"/>
            <a:chOff x="823752" y="1119456"/>
            <a:chExt cx="3221278" cy="3139524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67FE83-ACEF-3D46-B30E-FE6791980228}"/>
                </a:ext>
              </a:extLst>
            </p:cNvPr>
            <p:cNvSpPr txBox="1"/>
            <p:nvPr/>
          </p:nvSpPr>
          <p:spPr>
            <a:xfrm>
              <a:off x="3127456" y="1119456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B490617-C85D-B941-92BA-A536542DAEAF}"/>
                </a:ext>
              </a:extLst>
            </p:cNvPr>
            <p:cNvSpPr txBox="1"/>
            <p:nvPr/>
          </p:nvSpPr>
          <p:spPr>
            <a:xfrm>
              <a:off x="3731986" y="1710733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605312C-92B6-E14C-A8E4-8EFD5619C1E7}"/>
                </a:ext>
              </a:extLst>
            </p:cNvPr>
            <p:cNvSpPr txBox="1"/>
            <p:nvPr/>
          </p:nvSpPr>
          <p:spPr>
            <a:xfrm>
              <a:off x="3113105" y="224216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5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D96CA11-811F-3248-A913-6B2D52E654A4}"/>
                </a:ext>
              </a:extLst>
            </p:cNvPr>
            <p:cNvSpPr txBox="1"/>
            <p:nvPr/>
          </p:nvSpPr>
          <p:spPr>
            <a:xfrm>
              <a:off x="2580660" y="278024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5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D54248F-FFB3-A744-B452-57908DD99A04}"/>
                </a:ext>
              </a:extLst>
            </p:cNvPr>
            <p:cNvSpPr txBox="1"/>
            <p:nvPr/>
          </p:nvSpPr>
          <p:spPr>
            <a:xfrm>
              <a:off x="1961779" y="3338270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268FB7E-2E4C-3B41-AD92-705B896D6EFE}"/>
                </a:ext>
              </a:extLst>
            </p:cNvPr>
            <p:cNvSpPr txBox="1"/>
            <p:nvPr/>
          </p:nvSpPr>
          <p:spPr>
            <a:xfrm>
              <a:off x="1409388" y="3889648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5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A69E908-4154-7C4F-9D8E-B8C2EDACE562}"/>
                </a:ext>
              </a:extLst>
            </p:cNvPr>
            <p:cNvSpPr txBox="1"/>
            <p:nvPr/>
          </p:nvSpPr>
          <p:spPr>
            <a:xfrm>
              <a:off x="823752" y="3343835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5</a:t>
              </a:r>
            </a:p>
          </p:txBody>
        </p:sp>
      </p:grp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8C21F5FC-0E10-4641-BC48-3003DFF49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922" y="1466849"/>
            <a:ext cx="6481877" cy="4710113"/>
          </a:xfrm>
        </p:spPr>
        <p:txBody>
          <a:bodyPr/>
          <a:lstStyle/>
          <a:p>
            <a:r>
              <a:rPr lang="en-US" b="1" dirty="0"/>
              <a:t>First segment of path...</a:t>
            </a:r>
          </a:p>
          <a:p>
            <a:pPr lvl="1"/>
            <a:r>
              <a:rPr lang="en-US" dirty="0"/>
              <a:t>Run maze route to find the closest target</a:t>
            </a:r>
          </a:p>
          <a:p>
            <a:pPr lvl="1"/>
            <a:r>
              <a:rPr lang="en-US" dirty="0"/>
              <a:t>Start at source, go till we find</a:t>
            </a:r>
            <a:r>
              <a:rPr lang="en-US" b="1" dirty="0">
                <a:solidFill>
                  <a:srgbClr val="800000"/>
                </a:solidFill>
              </a:rPr>
              <a:t> any target</a:t>
            </a:r>
          </a:p>
        </p:txBody>
      </p:sp>
    </p:spTree>
    <p:extLst>
      <p:ext uri="{BB962C8B-B14F-4D97-AF65-F5344CB8AC3E}">
        <p14:creationId xmlns:p14="http://schemas.microsoft.com/office/powerpoint/2010/main" val="307661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102D1CE-F051-BA4B-AE2B-8972297DEBF6}"/>
              </a:ext>
            </a:extLst>
          </p:cNvPr>
          <p:cNvGrpSpPr/>
          <p:nvPr/>
        </p:nvGrpSpPr>
        <p:grpSpPr>
          <a:xfrm>
            <a:off x="838200" y="1781004"/>
            <a:ext cx="3556000" cy="3309938"/>
            <a:chOff x="546100" y="1076325"/>
            <a:chExt cx="3556000" cy="330993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F649006-BB35-B64E-AF32-271DF0D9361D}"/>
                </a:ext>
              </a:extLst>
            </p:cNvPr>
            <p:cNvSpPr/>
            <p:nvPr/>
          </p:nvSpPr>
          <p:spPr>
            <a:xfrm>
              <a:off x="1130326" y="1595915"/>
              <a:ext cx="538567" cy="2260879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6EA00D6-AA5D-2049-9475-A56898E41A47}"/>
                </a:ext>
              </a:extLst>
            </p:cNvPr>
            <p:cNvSpPr/>
            <p:nvPr/>
          </p:nvSpPr>
          <p:spPr>
            <a:xfrm>
              <a:off x="1309848" y="3271624"/>
              <a:ext cx="957452" cy="571871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grpSp>
          <p:nvGrpSpPr>
            <p:cNvPr id="48" name="Group 14">
              <a:extLst>
                <a:ext uri="{FF2B5EF4-FFF2-40B4-BE49-F238E27FC236}">
                  <a16:creationId xmlns:a16="http://schemas.microsoft.com/office/drawing/2014/main" id="{8FA81B0F-35D1-0045-A3EC-C7A08D2A92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100" y="1076325"/>
              <a:ext cx="3556000" cy="3309938"/>
              <a:chOff x="344" y="904"/>
              <a:chExt cx="2240" cy="2780"/>
            </a:xfrm>
          </p:grpSpPr>
          <p:sp>
            <p:nvSpPr>
              <p:cNvPr id="49" name="Rectangle 3">
                <a:extLst>
                  <a:ext uri="{FF2B5EF4-FFF2-40B4-BE49-F238E27FC236}">
                    <a16:creationId xmlns:a16="http://schemas.microsoft.com/office/drawing/2014/main" id="{30AA1D7F-EF25-5945-B288-217313C241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" y="904"/>
                <a:ext cx="2240" cy="278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81" name="Line 4">
                <a:extLst>
                  <a:ext uri="{FF2B5EF4-FFF2-40B4-BE49-F238E27FC236}">
                    <a16:creationId xmlns:a16="http://schemas.microsoft.com/office/drawing/2014/main" id="{FB3E10A7-A0B9-8448-A1D1-55EDDE1D67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" y="1352"/>
                <a:ext cx="221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82" name="Line 5">
                <a:extLst>
                  <a:ext uri="{FF2B5EF4-FFF2-40B4-BE49-F238E27FC236}">
                    <a16:creationId xmlns:a16="http://schemas.microsoft.com/office/drawing/2014/main" id="{FFD0191B-3537-0746-B63F-E5F2341691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" y="1820"/>
                <a:ext cx="221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83" name="Line 6">
                <a:extLst>
                  <a:ext uri="{FF2B5EF4-FFF2-40B4-BE49-F238E27FC236}">
                    <a16:creationId xmlns:a16="http://schemas.microsoft.com/office/drawing/2014/main" id="{0109614A-AC74-4641-8BA1-958E8D3B83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" y="2288"/>
                <a:ext cx="221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84" name="Line 7">
                <a:extLst>
                  <a:ext uri="{FF2B5EF4-FFF2-40B4-BE49-F238E27FC236}">
                    <a16:creationId xmlns:a16="http://schemas.microsoft.com/office/drawing/2014/main" id="{EA469A3B-1D74-C240-8CEF-DDFDA11EF1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" y="2756"/>
                <a:ext cx="221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B3EC1DB4-A4E4-D843-9B57-A686DDB075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" y="3224"/>
                <a:ext cx="221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351337C1-BCCF-A846-9F76-771A6C69A7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8" y="916"/>
                <a:ext cx="0" cy="27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92254E64-0DFA-F143-A38B-DA55FDAA76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904"/>
                <a:ext cx="0" cy="27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4BB0FFA0-B88B-6B43-896C-990F9475E4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8" y="904"/>
                <a:ext cx="0" cy="27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89" name="Line 12">
                <a:extLst>
                  <a:ext uri="{FF2B5EF4-FFF2-40B4-BE49-F238E27FC236}">
                    <a16:creationId xmlns:a16="http://schemas.microsoft.com/office/drawing/2014/main" id="{6A086343-1B2F-7149-A1DA-505FD300F0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8" y="904"/>
                <a:ext cx="0" cy="27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  <p:sp>
            <p:nvSpPr>
              <p:cNvPr id="90" name="Line 13">
                <a:extLst>
                  <a:ext uri="{FF2B5EF4-FFF2-40B4-BE49-F238E27FC236}">
                    <a16:creationId xmlns:a16="http://schemas.microsoft.com/office/drawing/2014/main" id="{15CE911D-5543-CF46-95AA-96FAF518AB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8" y="904"/>
                <a:ext cx="0" cy="27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 Narrow"/>
                </a:endParaRPr>
              </a:p>
            </p:txBody>
          </p:sp>
        </p:grpSp>
        <p:sp>
          <p:nvSpPr>
            <p:cNvPr id="91" name="Rectangle 16">
              <a:extLst>
                <a:ext uri="{FF2B5EF4-FFF2-40B4-BE49-F238E27FC236}">
                  <a16:creationId xmlns:a16="http://schemas.microsoft.com/office/drawing/2014/main" id="{84CA2C73-FE95-1548-A65A-D9901439A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579" y="1687003"/>
              <a:ext cx="353814" cy="397545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+mj-lt"/>
                </a:rPr>
                <a:t>S</a:t>
              </a:r>
            </a:p>
          </p:txBody>
        </p:sp>
        <p:sp>
          <p:nvSpPr>
            <p:cNvPr id="92" name="Rectangle 17">
              <a:extLst>
                <a:ext uri="{FF2B5EF4-FFF2-40B4-BE49-F238E27FC236}">
                  <a16:creationId xmlns:a16="http://schemas.microsoft.com/office/drawing/2014/main" id="{2906E1A5-0778-2345-8FFB-95EAEEA2A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5883" y="3378589"/>
              <a:ext cx="336632" cy="397545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+mj-lt"/>
                </a:rPr>
                <a:t>T</a:t>
              </a:r>
            </a:p>
          </p:txBody>
        </p:sp>
        <p:sp>
          <p:nvSpPr>
            <p:cNvPr id="93" name="Rectangle 18">
              <a:extLst>
                <a:ext uri="{FF2B5EF4-FFF2-40B4-BE49-F238E27FC236}">
                  <a16:creationId xmlns:a16="http://schemas.microsoft.com/office/drawing/2014/main" id="{AFDF629A-A4DB-8E49-B4B0-91B18A3DD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192" y="2269826"/>
              <a:ext cx="336632" cy="397545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+mj-lt"/>
                </a:rPr>
                <a:t>T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453C371-8E7B-9C44-A564-05501BE713A8}"/>
                </a:ext>
              </a:extLst>
            </p:cNvPr>
            <p:cNvSpPr txBox="1"/>
            <p:nvPr/>
          </p:nvSpPr>
          <p:spPr>
            <a:xfrm>
              <a:off x="1349740" y="1715608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1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2051C60-DDF3-4B4A-B3DD-D1D98BE940F3}"/>
                </a:ext>
              </a:extLst>
            </p:cNvPr>
            <p:cNvGrpSpPr/>
            <p:nvPr/>
          </p:nvGrpSpPr>
          <p:grpSpPr>
            <a:xfrm>
              <a:off x="676615" y="1189744"/>
              <a:ext cx="1430598" cy="1444950"/>
              <a:chOff x="849489" y="1143197"/>
              <a:chExt cx="1430598" cy="1444950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B384954-178C-0A4F-8EBC-6D4D0CA86DC3}"/>
                  </a:ext>
                </a:extLst>
              </p:cNvPr>
              <p:cNvSpPr txBox="1"/>
              <p:nvPr/>
            </p:nvSpPr>
            <p:spPr>
              <a:xfrm>
                <a:off x="1422353" y="1143197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2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0CBD298-41B9-FD41-8923-197624AD5633}"/>
                  </a:ext>
                </a:extLst>
              </p:cNvPr>
              <p:cNvSpPr txBox="1"/>
              <p:nvPr/>
            </p:nvSpPr>
            <p:spPr>
              <a:xfrm>
                <a:off x="1967043" y="1687926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2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660839E-5DBE-0F43-A8FA-FD06FE1E1855}"/>
                  </a:ext>
                </a:extLst>
              </p:cNvPr>
              <p:cNvSpPr txBox="1"/>
              <p:nvPr/>
            </p:nvSpPr>
            <p:spPr>
              <a:xfrm>
                <a:off x="849489" y="1680735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2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FFC1C21-AC08-464D-BCA4-440EBE499A24}"/>
                  </a:ext>
                </a:extLst>
              </p:cNvPr>
              <p:cNvSpPr txBox="1"/>
              <p:nvPr/>
            </p:nvSpPr>
            <p:spPr>
              <a:xfrm>
                <a:off x="1387529" y="2218815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2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4AE5C43-987F-9940-8A43-89C9F52660DE}"/>
                </a:ext>
              </a:extLst>
            </p:cNvPr>
            <p:cNvGrpSpPr/>
            <p:nvPr/>
          </p:nvGrpSpPr>
          <p:grpSpPr>
            <a:xfrm>
              <a:off x="653510" y="1184869"/>
              <a:ext cx="2030058" cy="2032826"/>
              <a:chOff x="826384" y="1138322"/>
              <a:chExt cx="2030058" cy="2032826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84CA3B2-9FAA-C94D-A828-20F43754E05A}"/>
                  </a:ext>
                </a:extLst>
              </p:cNvPr>
              <p:cNvSpPr txBox="1"/>
              <p:nvPr/>
            </p:nvSpPr>
            <p:spPr>
              <a:xfrm>
                <a:off x="1952166" y="1141031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3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9FCB42E-BDD6-874C-A53C-3BFEDB65AA0F}"/>
                  </a:ext>
                </a:extLst>
              </p:cNvPr>
              <p:cNvSpPr txBox="1"/>
              <p:nvPr/>
            </p:nvSpPr>
            <p:spPr>
              <a:xfrm>
                <a:off x="2543398" y="1712358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3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F27E702-A179-234D-9B86-2BDB54A68589}"/>
                  </a:ext>
                </a:extLst>
              </p:cNvPr>
              <p:cNvSpPr txBox="1"/>
              <p:nvPr/>
            </p:nvSpPr>
            <p:spPr>
              <a:xfrm>
                <a:off x="1964411" y="2223839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3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6C23A5-B331-CC40-855C-32BBFC9A91B9}"/>
                  </a:ext>
                </a:extLst>
              </p:cNvPr>
              <p:cNvSpPr txBox="1"/>
              <p:nvPr/>
            </p:nvSpPr>
            <p:spPr>
              <a:xfrm>
                <a:off x="1392073" y="2801816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3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643546B-679D-DA46-AD63-E7A0ACB9E7CC}"/>
                  </a:ext>
                </a:extLst>
              </p:cNvPr>
              <p:cNvSpPr txBox="1"/>
              <p:nvPr/>
            </p:nvSpPr>
            <p:spPr>
              <a:xfrm>
                <a:off x="826384" y="2249354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3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69F51B2-0E53-6F42-9FE6-5F7027E416B3}"/>
                  </a:ext>
                </a:extLst>
              </p:cNvPr>
              <p:cNvSpPr txBox="1"/>
              <p:nvPr/>
            </p:nvSpPr>
            <p:spPr>
              <a:xfrm>
                <a:off x="845804" y="1138322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3</a:t>
                </a: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4283E1D-CF19-5D47-A79C-99FF27AFA5C8}"/>
                </a:ext>
              </a:extLst>
            </p:cNvPr>
            <p:cNvGrpSpPr/>
            <p:nvPr/>
          </p:nvGrpSpPr>
          <p:grpSpPr>
            <a:xfrm>
              <a:off x="631457" y="1172652"/>
              <a:ext cx="2609046" cy="2574846"/>
              <a:chOff x="804331" y="1126105"/>
              <a:chExt cx="2609046" cy="2574846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EA0CAA5-4144-0443-9849-26DD37C2A0B4}"/>
                  </a:ext>
                </a:extLst>
              </p:cNvPr>
              <p:cNvSpPr txBox="1"/>
              <p:nvPr/>
            </p:nvSpPr>
            <p:spPr>
              <a:xfrm>
                <a:off x="2555644" y="1126105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4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BD4A2B7-B42F-2E4D-AFF6-D8D29CD0D5BE}"/>
                  </a:ext>
                </a:extLst>
              </p:cNvPr>
              <p:cNvSpPr txBox="1"/>
              <p:nvPr/>
            </p:nvSpPr>
            <p:spPr>
              <a:xfrm>
                <a:off x="3100333" y="1704082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4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3D5D33D-B600-B340-9881-F251EBFDF193}"/>
                  </a:ext>
                </a:extLst>
              </p:cNvPr>
              <p:cNvSpPr txBox="1"/>
              <p:nvPr/>
            </p:nvSpPr>
            <p:spPr>
              <a:xfrm>
                <a:off x="2561239" y="2228862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4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C1F5E1E-A7F0-5242-9AF5-1E70B5707877}"/>
                  </a:ext>
                </a:extLst>
              </p:cNvPr>
              <p:cNvSpPr txBox="1"/>
              <p:nvPr/>
            </p:nvSpPr>
            <p:spPr>
              <a:xfrm>
                <a:off x="1968954" y="2800190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4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2349CDB-0998-E545-A246-167C3564994C}"/>
                  </a:ext>
                </a:extLst>
              </p:cNvPr>
              <p:cNvSpPr txBox="1"/>
              <p:nvPr/>
            </p:nvSpPr>
            <p:spPr>
              <a:xfrm>
                <a:off x="1389967" y="3331619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4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211E64-88C1-654F-AE66-FFF9E10F3ACA}"/>
                  </a:ext>
                </a:extLst>
              </p:cNvPr>
              <p:cNvSpPr txBox="1"/>
              <p:nvPr/>
            </p:nvSpPr>
            <p:spPr>
              <a:xfrm>
                <a:off x="804331" y="2799105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4</a:t>
                </a: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20E8635E-5FC4-154E-B012-63D88091E328}"/>
                </a:ext>
              </a:extLst>
            </p:cNvPr>
            <p:cNvGrpSpPr/>
            <p:nvPr/>
          </p:nvGrpSpPr>
          <p:grpSpPr>
            <a:xfrm>
              <a:off x="650878" y="1166003"/>
              <a:ext cx="3221278" cy="3139524"/>
              <a:chOff x="823752" y="1119456"/>
              <a:chExt cx="3221278" cy="3139524"/>
            </a:xfrm>
          </p:grpSpPr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24D585E-2D6B-1648-92E6-19D38E1068B5}"/>
                  </a:ext>
                </a:extLst>
              </p:cNvPr>
              <p:cNvSpPr txBox="1"/>
              <p:nvPr/>
            </p:nvSpPr>
            <p:spPr>
              <a:xfrm>
                <a:off x="3127456" y="1119456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5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C1B67F3-88A6-1348-A7A2-60942050EA81}"/>
                  </a:ext>
                </a:extLst>
              </p:cNvPr>
              <p:cNvSpPr txBox="1"/>
              <p:nvPr/>
            </p:nvSpPr>
            <p:spPr>
              <a:xfrm>
                <a:off x="3731986" y="1710733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5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31FE4EB-A3E6-054E-A089-91E248158E6F}"/>
                  </a:ext>
                </a:extLst>
              </p:cNvPr>
              <p:cNvSpPr txBox="1"/>
              <p:nvPr/>
            </p:nvSpPr>
            <p:spPr>
              <a:xfrm>
                <a:off x="3113105" y="2242162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5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881898-FACF-6140-BE02-DE93B326369D}"/>
                  </a:ext>
                </a:extLst>
              </p:cNvPr>
              <p:cNvSpPr txBox="1"/>
              <p:nvPr/>
            </p:nvSpPr>
            <p:spPr>
              <a:xfrm>
                <a:off x="2580660" y="2780242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5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A3D8F06-3FE9-A343-9BF9-E819A14A453E}"/>
                  </a:ext>
                </a:extLst>
              </p:cNvPr>
              <p:cNvSpPr txBox="1"/>
              <p:nvPr/>
            </p:nvSpPr>
            <p:spPr>
              <a:xfrm>
                <a:off x="1961779" y="3338270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5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68087E1-8329-C648-81E4-BD32A0878D9E}"/>
                  </a:ext>
                </a:extLst>
              </p:cNvPr>
              <p:cNvSpPr txBox="1"/>
              <p:nvPr/>
            </p:nvSpPr>
            <p:spPr>
              <a:xfrm>
                <a:off x="1409388" y="3889648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5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7759FEB-FA9C-3C44-A353-B4538A2A9F63}"/>
                  </a:ext>
                </a:extLst>
              </p:cNvPr>
              <p:cNvSpPr txBox="1"/>
              <p:nvPr/>
            </p:nvSpPr>
            <p:spPr>
              <a:xfrm>
                <a:off x="823752" y="3343835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5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702309-65A8-D44F-88AD-A5E9EAFEB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Multi-point Net Walkthrough – III 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0C55CFE0-B3D3-1C44-877C-7D5B211E7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922" y="1466849"/>
            <a:ext cx="6481877" cy="4710113"/>
          </a:xfrm>
        </p:spPr>
        <p:txBody>
          <a:bodyPr/>
          <a:lstStyle/>
          <a:p>
            <a:r>
              <a:rPr lang="en-US" b="1" dirty="0"/>
              <a:t>Second …</a:t>
            </a:r>
          </a:p>
          <a:p>
            <a:pPr lvl="1"/>
            <a:r>
              <a:rPr lang="en-US" b="1" dirty="0" err="1">
                <a:solidFill>
                  <a:srgbClr val="FF0000"/>
                </a:solidFill>
              </a:rPr>
              <a:t>Backtrace</a:t>
            </a:r>
            <a:r>
              <a:rPr lang="en-US" b="1" dirty="0">
                <a:solidFill>
                  <a:srgbClr val="FF0000"/>
                </a:solidFill>
              </a:rPr>
              <a:t> and re-label the whole route as Sources for the next pass</a:t>
            </a:r>
          </a:p>
          <a:p>
            <a:pPr lvl="1"/>
            <a:endParaRPr lang="en-US" b="1" dirty="0">
              <a:solidFill>
                <a:srgbClr val="800000"/>
              </a:solidFill>
            </a:endParaRPr>
          </a:p>
          <a:p>
            <a:r>
              <a:rPr lang="en-US" b="1" dirty="0"/>
              <a:t>Note – this is different</a:t>
            </a:r>
          </a:p>
          <a:p>
            <a:pPr lvl="1"/>
            <a:r>
              <a:rPr lang="en-US" dirty="0"/>
              <a:t>We don’t relabel the path as blockage (yet), as we did before</a:t>
            </a:r>
          </a:p>
          <a:p>
            <a:pPr lvl="1"/>
            <a:r>
              <a:rPr lang="en-US" dirty="0"/>
              <a:t>We label it as source, so we can find paths from any point on this segment, to the rest of the targets</a:t>
            </a:r>
          </a:p>
        </p:txBody>
      </p:sp>
    </p:spTree>
    <p:extLst>
      <p:ext uri="{BB962C8B-B14F-4D97-AF65-F5344CB8AC3E}">
        <p14:creationId xmlns:p14="http://schemas.microsoft.com/office/powerpoint/2010/main" val="325946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02309-65A8-D44F-88AD-A5E9EAFEB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Multi-point Net Walkthrough – IV </a:t>
            </a:r>
          </a:p>
        </p:txBody>
      </p:sp>
      <p:grpSp>
        <p:nvGrpSpPr>
          <p:cNvPr id="50" name="Group 50">
            <a:extLst>
              <a:ext uri="{FF2B5EF4-FFF2-40B4-BE49-F238E27FC236}">
                <a16:creationId xmlns:a16="http://schemas.microsoft.com/office/drawing/2014/main" id="{4E84797D-F646-7C49-A035-DAB0AECE56CD}"/>
              </a:ext>
            </a:extLst>
          </p:cNvPr>
          <p:cNvGrpSpPr>
            <a:grpSpLocks/>
          </p:cNvGrpSpPr>
          <p:nvPr/>
        </p:nvGrpSpPr>
        <p:grpSpPr bwMode="auto">
          <a:xfrm>
            <a:off x="842620" y="1780833"/>
            <a:ext cx="3460750" cy="3309938"/>
            <a:chOff x="360" y="912"/>
            <a:chExt cx="2180" cy="2780"/>
          </a:xfrm>
        </p:grpSpPr>
        <p:sp>
          <p:nvSpPr>
            <p:cNvPr id="51" name="Rectangle 3">
              <a:extLst>
                <a:ext uri="{FF2B5EF4-FFF2-40B4-BE49-F238E27FC236}">
                  <a16:creationId xmlns:a16="http://schemas.microsoft.com/office/drawing/2014/main" id="{B34F538A-2FC6-1F4B-A465-329B437C1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" y="912"/>
              <a:ext cx="2180" cy="278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52" name="Line 4">
              <a:extLst>
                <a:ext uri="{FF2B5EF4-FFF2-40B4-BE49-F238E27FC236}">
                  <a16:creationId xmlns:a16="http://schemas.microsoft.com/office/drawing/2014/main" id="{9DF64D23-51C3-D643-92C0-29B0307145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" y="1360"/>
              <a:ext cx="21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53" name="Line 5">
              <a:extLst>
                <a:ext uri="{FF2B5EF4-FFF2-40B4-BE49-F238E27FC236}">
                  <a16:creationId xmlns:a16="http://schemas.microsoft.com/office/drawing/2014/main" id="{2D716B4E-B25A-9B4B-A8C5-39BE475F21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" y="1828"/>
              <a:ext cx="21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54" name="Line 6">
              <a:extLst>
                <a:ext uri="{FF2B5EF4-FFF2-40B4-BE49-F238E27FC236}">
                  <a16:creationId xmlns:a16="http://schemas.microsoft.com/office/drawing/2014/main" id="{B91B01E5-897C-A847-9638-C42FB57C78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" y="2296"/>
              <a:ext cx="21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89576EFA-6E4F-E74A-8469-A5BFB4808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" y="2764"/>
              <a:ext cx="21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0D6F6D6E-AD0E-5244-8DF7-ACFC650C43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" y="3232"/>
              <a:ext cx="21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B8291B23-94E3-D94B-998C-3733056738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4" y="924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5D5169A4-8E84-6B4A-923A-808C3D14D4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2" y="912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E6E51F75-8573-524B-A104-0B67AFC127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4" y="912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60" name="Line 12">
              <a:extLst>
                <a:ext uri="{FF2B5EF4-FFF2-40B4-BE49-F238E27FC236}">
                  <a16:creationId xmlns:a16="http://schemas.microsoft.com/office/drawing/2014/main" id="{A9F06383-C7E0-E449-8F47-359CEFBD8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4" y="912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61" name="Line 13">
              <a:extLst>
                <a:ext uri="{FF2B5EF4-FFF2-40B4-BE49-F238E27FC236}">
                  <a16:creationId xmlns:a16="http://schemas.microsoft.com/office/drawing/2014/main" id="{C2CC4D3E-5319-C947-8A99-2D53369686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4" y="912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62" name="Rectangle 14">
              <a:extLst>
                <a:ext uri="{FF2B5EF4-FFF2-40B4-BE49-F238E27FC236}">
                  <a16:creationId xmlns:a16="http://schemas.microsoft.com/office/drawing/2014/main" id="{B85EE35C-3605-A54C-B759-6B180527C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" y="1008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63" name="Rectangle 15">
              <a:extLst>
                <a:ext uri="{FF2B5EF4-FFF2-40B4-BE49-F238E27FC236}">
                  <a16:creationId xmlns:a16="http://schemas.microsoft.com/office/drawing/2014/main" id="{583326BA-2CF7-F342-BEE5-1D55B3747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1008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64" name="Rectangle 16">
              <a:extLst>
                <a:ext uri="{FF2B5EF4-FFF2-40B4-BE49-F238E27FC236}">
                  <a16:creationId xmlns:a16="http://schemas.microsoft.com/office/drawing/2014/main" id="{1F46A68E-5566-A84A-A623-29FCF9909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" y="1920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65" name="Rectangle 17">
              <a:extLst>
                <a:ext uri="{FF2B5EF4-FFF2-40B4-BE49-F238E27FC236}">
                  <a16:creationId xmlns:a16="http://schemas.microsoft.com/office/drawing/2014/main" id="{17828D9B-0353-C340-ACE7-2245E25FE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" y="1452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66" name="Rectangle 18">
              <a:extLst>
                <a:ext uri="{FF2B5EF4-FFF2-40B4-BE49-F238E27FC236}">
                  <a16:creationId xmlns:a16="http://schemas.microsoft.com/office/drawing/2014/main" id="{46C5398E-B74D-414C-A9C8-C2E9B4EA1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" y="1008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67" name="Rectangle 19">
              <a:extLst>
                <a:ext uri="{FF2B5EF4-FFF2-40B4-BE49-F238E27FC236}">
                  <a16:creationId xmlns:a16="http://schemas.microsoft.com/office/drawing/2014/main" id="{F2C2B6A2-4D85-504C-8130-A415C2192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3" y="1008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68" name="Rectangle 20">
              <a:extLst>
                <a:ext uri="{FF2B5EF4-FFF2-40B4-BE49-F238E27FC236}">
                  <a16:creationId xmlns:a16="http://schemas.microsoft.com/office/drawing/2014/main" id="{D72E5C04-582D-0943-BFFD-47B9632B4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1008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69" name="Rectangle 21">
              <a:extLst>
                <a:ext uri="{FF2B5EF4-FFF2-40B4-BE49-F238E27FC236}">
                  <a16:creationId xmlns:a16="http://schemas.microsoft.com/office/drawing/2014/main" id="{A0A45EE2-1ADE-7C4F-9BA9-994802BF3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3" y="1008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70" name="Rectangle 22">
              <a:extLst>
                <a:ext uri="{FF2B5EF4-FFF2-40B4-BE49-F238E27FC236}">
                  <a16:creationId xmlns:a16="http://schemas.microsoft.com/office/drawing/2014/main" id="{A52767D3-4B61-5B47-81EA-2629EE4F0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" y="2400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71" name="Rectangle 23">
              <a:extLst>
                <a:ext uri="{FF2B5EF4-FFF2-40B4-BE49-F238E27FC236}">
                  <a16:creationId xmlns:a16="http://schemas.microsoft.com/office/drawing/2014/main" id="{2B2E2F74-FC6A-D04C-B33F-0BCDDF1CD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" y="2868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72" name="Rectangle 24">
              <a:extLst>
                <a:ext uri="{FF2B5EF4-FFF2-40B4-BE49-F238E27FC236}">
                  <a16:creationId xmlns:a16="http://schemas.microsoft.com/office/drawing/2014/main" id="{F5236DF0-910F-9A47-B18F-EEF8CDA11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" y="3336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73" name="Rectangle 25">
              <a:extLst>
                <a:ext uri="{FF2B5EF4-FFF2-40B4-BE49-F238E27FC236}">
                  <a16:creationId xmlns:a16="http://schemas.microsoft.com/office/drawing/2014/main" id="{E1B52467-135A-5F45-9D0D-98ECD405B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" y="1920"/>
              <a:ext cx="223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+mj-lt"/>
                </a:rPr>
                <a:t>S</a:t>
              </a:r>
            </a:p>
          </p:txBody>
        </p:sp>
        <p:sp>
          <p:nvSpPr>
            <p:cNvPr id="74" name="Rectangle 26">
              <a:extLst>
                <a:ext uri="{FF2B5EF4-FFF2-40B4-BE49-F238E27FC236}">
                  <a16:creationId xmlns:a16="http://schemas.microsoft.com/office/drawing/2014/main" id="{859E6616-EAFF-CE4C-80A2-AE8A54335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" y="1452"/>
              <a:ext cx="223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+mj-lt"/>
                </a:rPr>
                <a:t>S</a:t>
              </a:r>
            </a:p>
          </p:txBody>
        </p:sp>
        <p:sp>
          <p:nvSpPr>
            <p:cNvPr id="75" name="Rectangle 27">
              <a:extLst>
                <a:ext uri="{FF2B5EF4-FFF2-40B4-BE49-F238E27FC236}">
                  <a16:creationId xmlns:a16="http://schemas.microsoft.com/office/drawing/2014/main" id="{C72A465F-B432-6A4C-B9E6-7B42DCE79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" y="2400"/>
              <a:ext cx="223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+mj-lt"/>
                </a:rPr>
                <a:t>S</a:t>
              </a:r>
            </a:p>
          </p:txBody>
        </p:sp>
        <p:sp>
          <p:nvSpPr>
            <p:cNvPr id="76" name="Rectangle 28">
              <a:extLst>
                <a:ext uri="{FF2B5EF4-FFF2-40B4-BE49-F238E27FC236}">
                  <a16:creationId xmlns:a16="http://schemas.microsoft.com/office/drawing/2014/main" id="{B97E4170-F404-414E-96F4-C8942F63E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" y="2868"/>
              <a:ext cx="223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+mj-lt"/>
                </a:rPr>
                <a:t>S</a:t>
              </a:r>
            </a:p>
          </p:txBody>
        </p:sp>
        <p:sp>
          <p:nvSpPr>
            <p:cNvPr id="77" name="Rectangle 29">
              <a:extLst>
                <a:ext uri="{FF2B5EF4-FFF2-40B4-BE49-F238E27FC236}">
                  <a16:creationId xmlns:a16="http://schemas.microsoft.com/office/drawing/2014/main" id="{926FE9BA-D398-3747-8C4A-23197ACC9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" y="3336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78" name="Rectangle 30">
              <a:extLst>
                <a:ext uri="{FF2B5EF4-FFF2-40B4-BE49-F238E27FC236}">
                  <a16:creationId xmlns:a16="http://schemas.microsoft.com/office/drawing/2014/main" id="{E59D743C-BB3E-4149-A819-C791BE0E4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" y="1932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 </a:t>
              </a:r>
            </a:p>
          </p:txBody>
        </p:sp>
        <p:sp>
          <p:nvSpPr>
            <p:cNvPr id="79" name="Rectangle 31">
              <a:extLst>
                <a:ext uri="{FF2B5EF4-FFF2-40B4-BE49-F238E27FC236}">
                  <a16:creationId xmlns:a16="http://schemas.microsoft.com/office/drawing/2014/main" id="{F05737EF-5906-5249-A2B2-D4F935760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" y="1464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80" name="Rectangle 32">
              <a:extLst>
                <a:ext uri="{FF2B5EF4-FFF2-40B4-BE49-F238E27FC236}">
                  <a16:creationId xmlns:a16="http://schemas.microsoft.com/office/drawing/2014/main" id="{0AF42280-9038-8C4B-941F-70044ED31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" y="2412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22" name="Rectangle 33">
              <a:extLst>
                <a:ext uri="{FF2B5EF4-FFF2-40B4-BE49-F238E27FC236}">
                  <a16:creationId xmlns:a16="http://schemas.microsoft.com/office/drawing/2014/main" id="{93B187B3-A97D-CA45-AA47-358EFA1A2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" y="2880"/>
              <a:ext cx="223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+mj-lt"/>
                </a:rPr>
                <a:t>S</a:t>
              </a:r>
            </a:p>
          </p:txBody>
        </p:sp>
        <p:sp>
          <p:nvSpPr>
            <p:cNvPr id="123" name="Rectangle 34">
              <a:extLst>
                <a:ext uri="{FF2B5EF4-FFF2-40B4-BE49-F238E27FC236}">
                  <a16:creationId xmlns:a16="http://schemas.microsoft.com/office/drawing/2014/main" id="{BCD630E6-26AB-9248-AF30-D91091D32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" y="3348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24" name="Rectangle 35">
              <a:extLst>
                <a:ext uri="{FF2B5EF4-FFF2-40B4-BE49-F238E27FC236}">
                  <a16:creationId xmlns:a16="http://schemas.microsoft.com/office/drawing/2014/main" id="{1F048E36-AAFD-F943-8004-F1973800A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932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25" name="Rectangle 36">
              <a:extLst>
                <a:ext uri="{FF2B5EF4-FFF2-40B4-BE49-F238E27FC236}">
                  <a16:creationId xmlns:a16="http://schemas.microsoft.com/office/drawing/2014/main" id="{5990E05A-6313-9341-A34D-38FC39C8E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464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26" name="Rectangle 37">
              <a:extLst>
                <a:ext uri="{FF2B5EF4-FFF2-40B4-BE49-F238E27FC236}">
                  <a16:creationId xmlns:a16="http://schemas.microsoft.com/office/drawing/2014/main" id="{2D54C577-D01A-0048-BF0B-FE3C09841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2412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27" name="Rectangle 38">
              <a:extLst>
                <a:ext uri="{FF2B5EF4-FFF2-40B4-BE49-F238E27FC236}">
                  <a16:creationId xmlns:a16="http://schemas.microsoft.com/office/drawing/2014/main" id="{996B2679-3061-0842-BB9F-3AC321727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2880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28" name="Rectangle 39">
              <a:extLst>
                <a:ext uri="{FF2B5EF4-FFF2-40B4-BE49-F238E27FC236}">
                  <a16:creationId xmlns:a16="http://schemas.microsoft.com/office/drawing/2014/main" id="{48567B56-812C-E74F-8771-D5A53B487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3348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29" name="Rectangle 40">
              <a:extLst>
                <a:ext uri="{FF2B5EF4-FFF2-40B4-BE49-F238E27FC236}">
                  <a16:creationId xmlns:a16="http://schemas.microsoft.com/office/drawing/2014/main" id="{59FAD704-AA42-D746-9168-899ED0839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920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30" name="Rectangle 41">
              <a:extLst>
                <a:ext uri="{FF2B5EF4-FFF2-40B4-BE49-F238E27FC236}">
                  <a16:creationId xmlns:a16="http://schemas.microsoft.com/office/drawing/2014/main" id="{A41DD157-CC90-A44D-817C-9EA22BF09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452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31" name="Rectangle 42">
              <a:extLst>
                <a:ext uri="{FF2B5EF4-FFF2-40B4-BE49-F238E27FC236}">
                  <a16:creationId xmlns:a16="http://schemas.microsoft.com/office/drawing/2014/main" id="{F4470BB3-FE3B-0742-B30A-8E7451E23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2400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32" name="Rectangle 43">
              <a:extLst>
                <a:ext uri="{FF2B5EF4-FFF2-40B4-BE49-F238E27FC236}">
                  <a16:creationId xmlns:a16="http://schemas.microsoft.com/office/drawing/2014/main" id="{235EB784-F957-6249-86E7-290F0A387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2868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33" name="Rectangle 44">
              <a:extLst>
                <a:ext uri="{FF2B5EF4-FFF2-40B4-BE49-F238E27FC236}">
                  <a16:creationId xmlns:a16="http://schemas.microsoft.com/office/drawing/2014/main" id="{84F4AB05-B927-6440-A61A-536067D50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3336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34" name="Rectangle 45">
              <a:extLst>
                <a:ext uri="{FF2B5EF4-FFF2-40B4-BE49-F238E27FC236}">
                  <a16:creationId xmlns:a16="http://schemas.microsoft.com/office/drawing/2014/main" id="{6BBDDE2A-F35F-7846-A0B1-6F92BE606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7" y="1920"/>
              <a:ext cx="212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+mj-lt"/>
                </a:rPr>
                <a:t>T</a:t>
              </a:r>
            </a:p>
          </p:txBody>
        </p:sp>
        <p:sp>
          <p:nvSpPr>
            <p:cNvPr id="135" name="Rectangle 46">
              <a:extLst>
                <a:ext uri="{FF2B5EF4-FFF2-40B4-BE49-F238E27FC236}">
                  <a16:creationId xmlns:a16="http://schemas.microsoft.com/office/drawing/2014/main" id="{2925A8F7-9F4F-1644-A557-CAE204DFD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7" y="1452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36" name="Rectangle 47">
              <a:extLst>
                <a:ext uri="{FF2B5EF4-FFF2-40B4-BE49-F238E27FC236}">
                  <a16:creationId xmlns:a16="http://schemas.microsoft.com/office/drawing/2014/main" id="{9219AFDF-807B-634F-A5E8-3914A81D9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7" y="2400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37" name="Rectangle 48">
              <a:extLst>
                <a:ext uri="{FF2B5EF4-FFF2-40B4-BE49-F238E27FC236}">
                  <a16:creationId xmlns:a16="http://schemas.microsoft.com/office/drawing/2014/main" id="{DF7A9CD4-DDA4-F44E-A142-903745A1B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7" y="2868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38" name="Rectangle 49">
              <a:extLst>
                <a:ext uri="{FF2B5EF4-FFF2-40B4-BE49-F238E27FC236}">
                  <a16:creationId xmlns:a16="http://schemas.microsoft.com/office/drawing/2014/main" id="{1C540A89-C374-7341-9515-46A19294F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7" y="3336"/>
              <a:ext cx="115" cy="334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</p:grpSp>
      <p:sp>
        <p:nvSpPr>
          <p:cNvPr id="139" name="Content Placeholder 2">
            <a:extLst>
              <a:ext uri="{FF2B5EF4-FFF2-40B4-BE49-F238E27FC236}">
                <a16:creationId xmlns:a16="http://schemas.microsoft.com/office/drawing/2014/main" id="{5752AA38-E058-7648-BD90-918A054FF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922" y="1466849"/>
            <a:ext cx="6481877" cy="4710113"/>
          </a:xfrm>
        </p:spPr>
        <p:txBody>
          <a:bodyPr/>
          <a:lstStyle/>
          <a:p>
            <a:r>
              <a:rPr lang="en-US" b="1" dirty="0"/>
              <a:t>Second...</a:t>
            </a:r>
          </a:p>
          <a:p>
            <a:pPr lvl="1"/>
            <a:r>
              <a:rPr lang="en-US" dirty="0"/>
              <a:t>We will expand this entire set of source cells to find next segment of the net</a:t>
            </a:r>
          </a:p>
          <a:p>
            <a:pPr lvl="1"/>
            <a:r>
              <a:rPr lang="en-US" dirty="0"/>
              <a:t>Idea is we will look for paths of length 1 away from this whole set of sources, then length 2, 3, etc.</a:t>
            </a:r>
          </a:p>
          <a:p>
            <a:pPr lvl="1"/>
            <a:r>
              <a:rPr lang="en-US" dirty="0"/>
              <a:t>Go till hit another target</a:t>
            </a:r>
          </a:p>
        </p:txBody>
      </p:sp>
    </p:spTree>
    <p:extLst>
      <p:ext uri="{BB962C8B-B14F-4D97-AF65-F5344CB8AC3E}">
        <p14:creationId xmlns:p14="http://schemas.microsoft.com/office/powerpoint/2010/main" val="2979587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AEBD48-2E18-C544-8EF3-B9185CF3D677}"/>
              </a:ext>
            </a:extLst>
          </p:cNvPr>
          <p:cNvGrpSpPr/>
          <p:nvPr/>
        </p:nvGrpSpPr>
        <p:grpSpPr>
          <a:xfrm>
            <a:off x="838200" y="1780491"/>
            <a:ext cx="3471076" cy="3309938"/>
            <a:chOff x="571500" y="1085850"/>
            <a:chExt cx="3471076" cy="330993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057B42C-CE89-3C41-A536-AA266332E024}"/>
                </a:ext>
              </a:extLst>
            </p:cNvPr>
            <p:cNvSpPr/>
            <p:nvPr/>
          </p:nvSpPr>
          <p:spPr>
            <a:xfrm>
              <a:off x="1156921" y="2161136"/>
              <a:ext cx="2885655" cy="55857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82" name="Rectangle 3">
              <a:extLst>
                <a:ext uri="{FF2B5EF4-FFF2-40B4-BE49-F238E27FC236}">
                  <a16:creationId xmlns:a16="http://schemas.microsoft.com/office/drawing/2014/main" id="{9C4EFFAC-6B88-8745-9E9A-2FB33B2F4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" y="1085850"/>
              <a:ext cx="3460750" cy="330993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83" name="Line 4">
              <a:extLst>
                <a:ext uri="{FF2B5EF4-FFF2-40B4-BE49-F238E27FC236}">
                  <a16:creationId xmlns:a16="http://schemas.microsoft.com/office/drawing/2014/main" id="{38388C2E-D425-5842-B89E-1BC1732A42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550" y="1619250"/>
              <a:ext cx="34226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84" name="Line 5">
              <a:extLst>
                <a:ext uri="{FF2B5EF4-FFF2-40B4-BE49-F238E27FC236}">
                  <a16:creationId xmlns:a16="http://schemas.microsoft.com/office/drawing/2014/main" id="{3A30D08A-8A11-474D-A7AF-3193E3D991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550" y="2176463"/>
              <a:ext cx="34226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85" name="Line 6">
              <a:extLst>
                <a:ext uri="{FF2B5EF4-FFF2-40B4-BE49-F238E27FC236}">
                  <a16:creationId xmlns:a16="http://schemas.microsoft.com/office/drawing/2014/main" id="{157803EF-1435-DD48-872D-781BAA867E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550" y="2733675"/>
              <a:ext cx="34226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86" name="Line 7">
              <a:extLst>
                <a:ext uri="{FF2B5EF4-FFF2-40B4-BE49-F238E27FC236}">
                  <a16:creationId xmlns:a16="http://schemas.microsoft.com/office/drawing/2014/main" id="{732EC187-64E7-7A46-B924-7842D91B1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550" y="3290888"/>
              <a:ext cx="34226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87" name="Line 8">
              <a:extLst>
                <a:ext uri="{FF2B5EF4-FFF2-40B4-BE49-F238E27FC236}">
                  <a16:creationId xmlns:a16="http://schemas.microsoft.com/office/drawing/2014/main" id="{245B905A-6848-B74B-8EB0-F3762ADD43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550" y="3848100"/>
              <a:ext cx="34226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88" name="Line 9">
              <a:extLst>
                <a:ext uri="{FF2B5EF4-FFF2-40B4-BE49-F238E27FC236}">
                  <a16:creationId xmlns:a16="http://schemas.microsoft.com/office/drawing/2014/main" id="{99DEDE56-905B-4F4D-97A2-1C2FA55FBB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350" y="1100138"/>
              <a:ext cx="0" cy="32956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89" name="Line 10">
              <a:extLst>
                <a:ext uri="{FF2B5EF4-FFF2-40B4-BE49-F238E27FC236}">
                  <a16:creationId xmlns:a16="http://schemas.microsoft.com/office/drawing/2014/main" id="{C2A6DC8E-638F-7F4F-BA20-3942AF24AA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1800" y="1085850"/>
              <a:ext cx="0" cy="32956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90" name="Line 11">
              <a:extLst>
                <a:ext uri="{FF2B5EF4-FFF2-40B4-BE49-F238E27FC236}">
                  <a16:creationId xmlns:a16="http://schemas.microsoft.com/office/drawing/2014/main" id="{D015A01C-30FA-D549-8602-DDC44E8FF4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2350" y="1085850"/>
              <a:ext cx="0" cy="32956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91" name="Line 12">
              <a:extLst>
                <a:ext uri="{FF2B5EF4-FFF2-40B4-BE49-F238E27FC236}">
                  <a16:creationId xmlns:a16="http://schemas.microsoft.com/office/drawing/2014/main" id="{BBF036E5-B2DC-094C-AA9D-C527737898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3850" y="1085850"/>
              <a:ext cx="0" cy="32956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92" name="Line 13">
              <a:extLst>
                <a:ext uri="{FF2B5EF4-FFF2-40B4-BE49-F238E27FC236}">
                  <a16:creationId xmlns:a16="http://schemas.microsoft.com/office/drawing/2014/main" id="{B333FD04-F15A-EE46-8D85-6793C6060B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5350" y="1085850"/>
              <a:ext cx="0" cy="32956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93" name="Rectangle 14">
              <a:extLst>
                <a:ext uri="{FF2B5EF4-FFF2-40B4-BE49-F238E27FC236}">
                  <a16:creationId xmlns:a16="http://schemas.microsoft.com/office/drawing/2014/main" id="{4EBCDBCA-5D63-1344-ADA5-241AB4888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338" y="1200150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94" name="Rectangle 15">
              <a:extLst>
                <a:ext uri="{FF2B5EF4-FFF2-40B4-BE49-F238E27FC236}">
                  <a16:creationId xmlns:a16="http://schemas.microsoft.com/office/drawing/2014/main" id="{5588C03A-C878-6343-B1FA-5E472C8B0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763" y="1200150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95" name="Rectangle 16">
              <a:extLst>
                <a:ext uri="{FF2B5EF4-FFF2-40B4-BE49-F238E27FC236}">
                  <a16:creationId xmlns:a16="http://schemas.microsoft.com/office/drawing/2014/main" id="{1EA9F8FF-68CB-A94E-A379-FFDFDD506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338" y="2286000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96" name="Rectangle 17">
              <a:extLst>
                <a:ext uri="{FF2B5EF4-FFF2-40B4-BE49-F238E27FC236}">
                  <a16:creationId xmlns:a16="http://schemas.microsoft.com/office/drawing/2014/main" id="{02BFAFFD-D384-DE4B-B3DD-3E6A0C414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338" y="1728788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97" name="Rectangle 18">
              <a:extLst>
                <a:ext uri="{FF2B5EF4-FFF2-40B4-BE49-F238E27FC236}">
                  <a16:creationId xmlns:a16="http://schemas.microsoft.com/office/drawing/2014/main" id="{DA8C1826-EA1A-9548-9FD3-2A155B92C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9838" y="1200150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98" name="Rectangle 19">
              <a:extLst>
                <a:ext uri="{FF2B5EF4-FFF2-40B4-BE49-F238E27FC236}">
                  <a16:creationId xmlns:a16="http://schemas.microsoft.com/office/drawing/2014/main" id="{18B92EFA-4986-AF44-B788-EE0D7345A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1888" y="1200150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99" name="Rectangle 20">
              <a:extLst>
                <a:ext uri="{FF2B5EF4-FFF2-40B4-BE49-F238E27FC236}">
                  <a16:creationId xmlns:a16="http://schemas.microsoft.com/office/drawing/2014/main" id="{6DC12C3F-6969-A444-9D18-12C6839D5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3938" y="1200150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00" name="Rectangle 21">
              <a:extLst>
                <a:ext uri="{FF2B5EF4-FFF2-40B4-BE49-F238E27FC236}">
                  <a16:creationId xmlns:a16="http://schemas.microsoft.com/office/drawing/2014/main" id="{2D03F234-B317-7647-B7BF-FE40D0751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3388" y="1200150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01" name="Rectangle 22">
              <a:extLst>
                <a:ext uri="{FF2B5EF4-FFF2-40B4-BE49-F238E27FC236}">
                  <a16:creationId xmlns:a16="http://schemas.microsoft.com/office/drawing/2014/main" id="{1A808F30-3832-D041-8740-A31639943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338" y="2857500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02" name="Rectangle 23">
              <a:extLst>
                <a:ext uri="{FF2B5EF4-FFF2-40B4-BE49-F238E27FC236}">
                  <a16:creationId xmlns:a16="http://schemas.microsoft.com/office/drawing/2014/main" id="{F2DFB26E-7201-5A4D-B693-2ECF54F68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338" y="3414713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03" name="Rectangle 24">
              <a:extLst>
                <a:ext uri="{FF2B5EF4-FFF2-40B4-BE49-F238E27FC236}">
                  <a16:creationId xmlns:a16="http://schemas.microsoft.com/office/drawing/2014/main" id="{8754F4AC-F267-A14E-B337-86E15E1AB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338" y="3971925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04" name="Rectangle 25">
              <a:extLst>
                <a:ext uri="{FF2B5EF4-FFF2-40B4-BE49-F238E27FC236}">
                  <a16:creationId xmlns:a16="http://schemas.microsoft.com/office/drawing/2014/main" id="{8497EA54-55EE-FE44-96C8-62C7F4AA3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838" y="2272903"/>
              <a:ext cx="35401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+mj-lt"/>
                </a:rPr>
                <a:t>S</a:t>
              </a:r>
            </a:p>
          </p:txBody>
        </p:sp>
        <p:sp>
          <p:nvSpPr>
            <p:cNvPr id="105" name="Rectangle 26">
              <a:extLst>
                <a:ext uri="{FF2B5EF4-FFF2-40B4-BE49-F238E27FC236}">
                  <a16:creationId xmlns:a16="http://schemas.microsoft.com/office/drawing/2014/main" id="{14FAF938-179A-5942-8DF9-5BC81A74F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0775" y="1715691"/>
              <a:ext cx="35401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+mj-lt"/>
                </a:rPr>
                <a:t>S</a:t>
              </a:r>
            </a:p>
          </p:txBody>
        </p:sp>
        <p:sp>
          <p:nvSpPr>
            <p:cNvPr id="106" name="Rectangle 27">
              <a:extLst>
                <a:ext uri="{FF2B5EF4-FFF2-40B4-BE49-F238E27FC236}">
                  <a16:creationId xmlns:a16="http://schemas.microsoft.com/office/drawing/2014/main" id="{972EE65B-104B-984B-A2BE-861829324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838" y="2857500"/>
              <a:ext cx="35401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+mj-lt"/>
                </a:rPr>
                <a:t>S</a:t>
              </a: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64E8DBB7-7C8D-184C-9915-888755310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438" y="3361135"/>
              <a:ext cx="35401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+mj-lt"/>
                </a:rPr>
                <a:t>S</a:t>
              </a:r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E91ABF23-B19D-E748-A5E0-60BCF6C53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9838" y="3971925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2FB824FA-37F5-5240-8772-023A20CEB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438" y="2300288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 </a:t>
              </a: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E8C29ED9-AFCD-F948-9988-EBC502A29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438" y="1743075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E5503B12-B177-E74B-9168-EDA46B0B3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438" y="2871788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8BDA3B05-FD01-024B-B2D4-A7E6A3F89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7038" y="3375422"/>
              <a:ext cx="35401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+mj-lt"/>
                </a:rPr>
                <a:t>S</a:t>
              </a: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C1491938-68B7-424B-9B77-194BE3F36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438" y="3986213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0B4DB2E5-4CA1-A548-9314-4D9753777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0938" y="2300288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93BFD43B-CFDA-0245-B21D-2EBE0D4DD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0938" y="1743075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77373F39-888C-1746-95B6-A53B96DB8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0938" y="2871788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D839629C-94C9-0A46-B771-C99D8F8B0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0938" y="3429000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28DB505D-7007-364A-94AB-EF5573B07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0938" y="3986213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130146EB-D6C2-B142-96A4-052842FF5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86000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AF25E243-9CA4-7547-831F-22BACBDF8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1728788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21" name="Rectangle 42">
              <a:extLst>
                <a:ext uri="{FF2B5EF4-FFF2-40B4-BE49-F238E27FC236}">
                  <a16:creationId xmlns:a16="http://schemas.microsoft.com/office/drawing/2014/main" id="{F01072BA-7CEE-3443-9BF8-BB1C57627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857500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39" name="Rectangle 43">
              <a:extLst>
                <a:ext uri="{FF2B5EF4-FFF2-40B4-BE49-F238E27FC236}">
                  <a16:creationId xmlns:a16="http://schemas.microsoft.com/office/drawing/2014/main" id="{DB72B3CD-F567-F94C-B4E4-FBD5C45BA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3414713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40" name="Rectangle 44">
              <a:extLst>
                <a:ext uri="{FF2B5EF4-FFF2-40B4-BE49-F238E27FC236}">
                  <a16:creationId xmlns:a16="http://schemas.microsoft.com/office/drawing/2014/main" id="{565E8DED-74DF-BB45-BEC2-2EB33809D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3971925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41" name="Rectangle 45">
              <a:extLst>
                <a:ext uri="{FF2B5EF4-FFF2-40B4-BE49-F238E27FC236}">
                  <a16:creationId xmlns:a16="http://schemas.microsoft.com/office/drawing/2014/main" id="{9304C41C-D228-0C4D-95C1-5B9EE221D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6764" y="2279351"/>
              <a:ext cx="336550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+mj-lt"/>
                </a:rPr>
                <a:t>T</a:t>
              </a:r>
            </a:p>
          </p:txBody>
        </p:sp>
        <p:sp>
          <p:nvSpPr>
            <p:cNvPr id="142" name="Rectangle 46">
              <a:extLst>
                <a:ext uri="{FF2B5EF4-FFF2-40B4-BE49-F238E27FC236}">
                  <a16:creationId xmlns:a16="http://schemas.microsoft.com/office/drawing/2014/main" id="{63BC322C-2EB6-8541-A736-724EC7B11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2988" y="1728788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43" name="Rectangle 47">
              <a:extLst>
                <a:ext uri="{FF2B5EF4-FFF2-40B4-BE49-F238E27FC236}">
                  <a16:creationId xmlns:a16="http://schemas.microsoft.com/office/drawing/2014/main" id="{D439A929-EC66-B74A-8AEE-BA9F3682B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2988" y="2857500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44" name="Rectangle 48">
              <a:extLst>
                <a:ext uri="{FF2B5EF4-FFF2-40B4-BE49-F238E27FC236}">
                  <a16:creationId xmlns:a16="http://schemas.microsoft.com/office/drawing/2014/main" id="{AC398479-452E-0448-9827-F57CBD207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2988" y="3414713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45" name="Rectangle 49">
              <a:extLst>
                <a:ext uri="{FF2B5EF4-FFF2-40B4-BE49-F238E27FC236}">
                  <a16:creationId xmlns:a16="http://schemas.microsoft.com/office/drawing/2014/main" id="{DF23A73E-6569-7C41-9E1A-9AB93A7CB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2988" y="3971925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6FC9DE0E-0F51-F14A-AE9B-1AEAC9BA32C0}"/>
                </a:ext>
              </a:extLst>
            </p:cNvPr>
            <p:cNvGrpSpPr/>
            <p:nvPr/>
          </p:nvGrpSpPr>
          <p:grpSpPr>
            <a:xfrm>
              <a:off x="1396615" y="1728909"/>
              <a:ext cx="891505" cy="2005290"/>
              <a:chOff x="1396615" y="1728909"/>
              <a:chExt cx="891505" cy="2005290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600FD5A-AF98-D747-8107-AD212DE66F3B}"/>
                  </a:ext>
                </a:extLst>
              </p:cNvPr>
              <p:cNvSpPr txBox="1"/>
              <p:nvPr/>
            </p:nvSpPr>
            <p:spPr>
              <a:xfrm>
                <a:off x="1409581" y="1728909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1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D341118-B8CE-B840-BA4E-87CC8BBD6BFB}"/>
                  </a:ext>
                </a:extLst>
              </p:cNvPr>
              <p:cNvSpPr txBox="1"/>
              <p:nvPr/>
            </p:nvSpPr>
            <p:spPr>
              <a:xfrm>
                <a:off x="1407476" y="2285312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1DC1982-D7C0-E64C-95B6-B51DEE1C2103}"/>
                  </a:ext>
                </a:extLst>
              </p:cNvPr>
              <p:cNvSpPr txBox="1"/>
              <p:nvPr/>
            </p:nvSpPr>
            <p:spPr>
              <a:xfrm>
                <a:off x="1398721" y="2828414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1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9122DDD1-52FB-1F4E-B7F5-935E1D3A2139}"/>
                  </a:ext>
                </a:extLst>
              </p:cNvPr>
              <p:cNvSpPr txBox="1"/>
              <p:nvPr/>
            </p:nvSpPr>
            <p:spPr>
              <a:xfrm>
                <a:off x="1396615" y="3364867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1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0231970-C4D3-8F4C-8F30-AFA58DC75A94}"/>
                  </a:ext>
                </a:extLst>
              </p:cNvPr>
              <p:cNvSpPr txBox="1"/>
              <p:nvPr/>
            </p:nvSpPr>
            <p:spPr>
              <a:xfrm>
                <a:off x="1975076" y="3358218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1</a:t>
                </a:r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E56BCD25-000B-D34B-9DD5-A1D6507E93C7}"/>
                </a:ext>
              </a:extLst>
            </p:cNvPr>
            <p:cNvGrpSpPr/>
            <p:nvPr/>
          </p:nvGrpSpPr>
          <p:grpSpPr>
            <a:xfrm>
              <a:off x="650878" y="1189744"/>
              <a:ext cx="2047899" cy="3128541"/>
              <a:chOff x="650878" y="1189744"/>
              <a:chExt cx="2047899" cy="3128541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0B3CA7AF-58DF-E44D-8F02-711AE358EED0}"/>
                  </a:ext>
                </a:extLst>
              </p:cNvPr>
              <p:cNvSpPr txBox="1"/>
              <p:nvPr/>
            </p:nvSpPr>
            <p:spPr>
              <a:xfrm>
                <a:off x="1289373" y="1189744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2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2A49E3A1-B942-2349-BA67-3727BB950F2F}"/>
                  </a:ext>
                </a:extLst>
              </p:cNvPr>
              <p:cNvSpPr txBox="1"/>
              <p:nvPr/>
            </p:nvSpPr>
            <p:spPr>
              <a:xfrm>
                <a:off x="1834063" y="1734473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2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AB5B676D-DE2A-5044-B414-D44C48F83CC6}"/>
                  </a:ext>
                </a:extLst>
              </p:cNvPr>
              <p:cNvSpPr txBox="1"/>
              <p:nvPr/>
            </p:nvSpPr>
            <p:spPr>
              <a:xfrm>
                <a:off x="716509" y="1727282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2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4B01A4E-9B9B-D64F-AA2B-7312DA0D7BDE}"/>
                  </a:ext>
                </a:extLst>
              </p:cNvPr>
              <p:cNvSpPr txBox="1"/>
              <p:nvPr/>
            </p:nvSpPr>
            <p:spPr>
              <a:xfrm>
                <a:off x="1831431" y="2270386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2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3EC272EE-341E-084A-B01B-0F1072A27B53}"/>
                  </a:ext>
                </a:extLst>
              </p:cNvPr>
              <p:cNvSpPr txBox="1"/>
              <p:nvPr/>
            </p:nvSpPr>
            <p:spPr>
              <a:xfrm>
                <a:off x="693404" y="2295901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2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3E633B7-8A71-1744-B8F1-54D0B1CB5C98}"/>
                  </a:ext>
                </a:extLst>
              </p:cNvPr>
              <p:cNvSpPr txBox="1"/>
              <p:nvPr/>
            </p:nvSpPr>
            <p:spPr>
              <a:xfrm>
                <a:off x="1796080" y="2846737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2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F5D4705A-3FE5-C946-ABE5-1DB9DA756039}"/>
                  </a:ext>
                </a:extLst>
              </p:cNvPr>
              <p:cNvSpPr txBox="1"/>
              <p:nvPr/>
            </p:nvSpPr>
            <p:spPr>
              <a:xfrm>
                <a:off x="671351" y="2845652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2</a:t>
                </a: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4F277CB-28A3-714F-B743-FC1E1A7F5667}"/>
                  </a:ext>
                </a:extLst>
              </p:cNvPr>
              <p:cNvSpPr txBox="1"/>
              <p:nvPr/>
            </p:nvSpPr>
            <p:spPr>
              <a:xfrm>
                <a:off x="1236514" y="3936195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2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FC95534-36FB-F848-BAA4-27ADC4BCD67E}"/>
                  </a:ext>
                </a:extLst>
              </p:cNvPr>
              <p:cNvSpPr txBox="1"/>
              <p:nvPr/>
            </p:nvSpPr>
            <p:spPr>
              <a:xfrm>
                <a:off x="650878" y="3390382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2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70A5014-D89D-814F-891B-880760E2525B}"/>
                  </a:ext>
                </a:extLst>
              </p:cNvPr>
              <p:cNvSpPr txBox="1"/>
              <p:nvPr/>
            </p:nvSpPr>
            <p:spPr>
              <a:xfrm>
                <a:off x="1807799" y="3948953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2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2CC78237-7016-FC4A-A142-2471076561D1}"/>
                  </a:ext>
                </a:extLst>
              </p:cNvPr>
              <p:cNvSpPr txBox="1"/>
              <p:nvPr/>
            </p:nvSpPr>
            <p:spPr>
              <a:xfrm>
                <a:off x="2385733" y="3396490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2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9FDFF8CA-977A-0C49-9601-99F51F744EBB}"/>
                </a:ext>
              </a:extLst>
            </p:cNvPr>
            <p:cNvGrpSpPr/>
            <p:nvPr/>
          </p:nvGrpSpPr>
          <p:grpSpPr>
            <a:xfrm>
              <a:off x="657527" y="1184869"/>
              <a:ext cx="2614642" cy="3133958"/>
              <a:chOff x="657527" y="1184869"/>
              <a:chExt cx="2614642" cy="3133958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CFA521AE-096A-CA40-8C8C-39212C97D291}"/>
                  </a:ext>
                </a:extLst>
              </p:cNvPr>
              <p:cNvSpPr txBox="1"/>
              <p:nvPr/>
            </p:nvSpPr>
            <p:spPr>
              <a:xfrm>
                <a:off x="1779292" y="1187578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3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A588DCC8-B058-E94E-BE63-1A012136AEB5}"/>
                  </a:ext>
                </a:extLst>
              </p:cNvPr>
              <p:cNvSpPr txBox="1"/>
              <p:nvPr/>
            </p:nvSpPr>
            <p:spPr>
              <a:xfrm>
                <a:off x="2370524" y="1758905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3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F07BEBB-C46D-A649-B2CE-91137CF43EC9}"/>
                  </a:ext>
                </a:extLst>
              </p:cNvPr>
              <p:cNvSpPr txBox="1"/>
              <p:nvPr/>
            </p:nvSpPr>
            <p:spPr>
              <a:xfrm>
                <a:off x="672930" y="1184869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3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6B38AD9D-D3B1-2040-94A2-FF41D9EA9BDD}"/>
                  </a:ext>
                </a:extLst>
              </p:cNvPr>
              <p:cNvSpPr txBox="1"/>
              <p:nvPr/>
            </p:nvSpPr>
            <p:spPr>
              <a:xfrm>
                <a:off x="2388365" y="2275409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3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0A1993B5-613B-1449-BC9A-ACE47C4FAB59}"/>
                  </a:ext>
                </a:extLst>
              </p:cNvPr>
              <p:cNvSpPr txBox="1"/>
              <p:nvPr/>
            </p:nvSpPr>
            <p:spPr>
              <a:xfrm>
                <a:off x="2407786" y="2826789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3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E9AECF30-2012-7B44-AD2A-6052DA2D300E}"/>
                  </a:ext>
                </a:extLst>
              </p:cNvPr>
              <p:cNvSpPr txBox="1"/>
              <p:nvPr/>
            </p:nvSpPr>
            <p:spPr>
              <a:xfrm>
                <a:off x="2959125" y="3371518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3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9676CD3E-B41C-9340-941F-8B2D4D41F603}"/>
                  </a:ext>
                </a:extLst>
              </p:cNvPr>
              <p:cNvSpPr txBox="1"/>
              <p:nvPr/>
            </p:nvSpPr>
            <p:spPr>
              <a:xfrm>
                <a:off x="2380138" y="3949495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3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D33E4AA-3E89-1F47-81F1-213242081A1E}"/>
                  </a:ext>
                </a:extLst>
              </p:cNvPr>
              <p:cNvSpPr txBox="1"/>
              <p:nvPr/>
            </p:nvSpPr>
            <p:spPr>
              <a:xfrm>
                <a:off x="657527" y="3935654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3</a:t>
                </a: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168D09EE-590B-CC49-BEE4-C3016B9021CE}"/>
                </a:ext>
              </a:extLst>
            </p:cNvPr>
            <p:cNvGrpSpPr/>
            <p:nvPr/>
          </p:nvGrpSpPr>
          <p:grpSpPr>
            <a:xfrm>
              <a:off x="2382770" y="1172652"/>
              <a:ext cx="1481159" cy="3119576"/>
              <a:chOff x="2382770" y="1172652"/>
              <a:chExt cx="1481159" cy="3119576"/>
            </a:xfrm>
          </p:grpSpPr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1DECA023-1173-7F4A-A64B-1CDD8FFB13F6}"/>
                  </a:ext>
                </a:extLst>
              </p:cNvPr>
              <p:cNvSpPr txBox="1"/>
              <p:nvPr/>
            </p:nvSpPr>
            <p:spPr>
              <a:xfrm>
                <a:off x="2382770" y="1172652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4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D7EDA796-F101-1240-BB54-464E79BF63C9}"/>
                  </a:ext>
                </a:extLst>
              </p:cNvPr>
              <p:cNvSpPr txBox="1"/>
              <p:nvPr/>
            </p:nvSpPr>
            <p:spPr>
              <a:xfrm>
                <a:off x="2927459" y="1750629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4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A74264A8-4E88-2048-BE30-8BD93BF82171}"/>
                  </a:ext>
                </a:extLst>
              </p:cNvPr>
              <p:cNvSpPr txBox="1"/>
              <p:nvPr/>
            </p:nvSpPr>
            <p:spPr>
              <a:xfrm>
                <a:off x="2940231" y="2288709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4</a:t>
                </a: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3762EA58-5B72-F346-8072-22679D534B51}"/>
                  </a:ext>
                </a:extLst>
              </p:cNvPr>
              <p:cNvSpPr txBox="1"/>
              <p:nvPr/>
            </p:nvSpPr>
            <p:spPr>
              <a:xfrm>
                <a:off x="2953003" y="2820139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4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6343E77B-F1AC-FB4D-ADF5-FAF110D36BDD}"/>
                  </a:ext>
                </a:extLst>
              </p:cNvPr>
              <p:cNvSpPr txBox="1"/>
              <p:nvPr/>
            </p:nvSpPr>
            <p:spPr>
              <a:xfrm>
                <a:off x="3550885" y="3378167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4</a:t>
                </a: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5E9BABD-2F1D-6D47-BB26-05A7FDC76B2D}"/>
                  </a:ext>
                </a:extLst>
              </p:cNvPr>
              <p:cNvSpPr txBox="1"/>
              <p:nvPr/>
            </p:nvSpPr>
            <p:spPr>
              <a:xfrm>
                <a:off x="2958600" y="3922896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4</a:t>
                </a: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356E1F58-B19E-DA4E-9434-D11750F18200}"/>
                </a:ext>
              </a:extLst>
            </p:cNvPr>
            <p:cNvGrpSpPr/>
            <p:nvPr/>
          </p:nvGrpSpPr>
          <p:grpSpPr>
            <a:xfrm>
              <a:off x="2954582" y="1166003"/>
              <a:ext cx="1074519" cy="3124600"/>
              <a:chOff x="2954582" y="1166003"/>
              <a:chExt cx="1074519" cy="3124600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66DA2FD5-4C17-334E-B2BC-F32BFFDE1EF6}"/>
                  </a:ext>
                </a:extLst>
              </p:cNvPr>
              <p:cNvSpPr txBox="1"/>
              <p:nvPr/>
            </p:nvSpPr>
            <p:spPr>
              <a:xfrm>
                <a:off x="2954582" y="1166003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5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942C98C4-0F0E-B647-A79C-A8103B3C132B}"/>
                  </a:ext>
                </a:extLst>
              </p:cNvPr>
              <p:cNvSpPr txBox="1"/>
              <p:nvPr/>
            </p:nvSpPr>
            <p:spPr>
              <a:xfrm>
                <a:off x="3559112" y="1757280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5</a:t>
                </a: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9569F4C6-9BA7-FE41-85FF-2E98C4A88F28}"/>
                  </a:ext>
                </a:extLst>
              </p:cNvPr>
              <p:cNvSpPr txBox="1"/>
              <p:nvPr/>
            </p:nvSpPr>
            <p:spPr>
              <a:xfrm>
                <a:off x="3716057" y="2299842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5</a:t>
                </a: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4F4ECBB6-065B-474B-9472-89774F13E745}"/>
                  </a:ext>
                </a:extLst>
              </p:cNvPr>
              <p:cNvSpPr txBox="1"/>
              <p:nvPr/>
            </p:nvSpPr>
            <p:spPr>
              <a:xfrm>
                <a:off x="3562605" y="2837921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5</a:t>
                </a: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18737216-D3AF-3D42-A9AF-EC3B957CAC68}"/>
                  </a:ext>
                </a:extLst>
              </p:cNvPr>
              <p:cNvSpPr txBox="1"/>
              <p:nvPr/>
            </p:nvSpPr>
            <p:spPr>
              <a:xfrm>
                <a:off x="3568727" y="3921271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B4B8E"/>
                    </a:solidFill>
                    <a:latin typeface="+mj-lt"/>
                  </a:rPr>
                  <a:t>5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702309-65A8-D44F-88AD-A5E9EAFEB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Multi-point Net Walkthrough – V </a:t>
            </a:r>
          </a:p>
        </p:txBody>
      </p:sp>
      <p:sp>
        <p:nvSpPr>
          <p:cNvPr id="186" name="Content Placeholder 2">
            <a:extLst>
              <a:ext uri="{FF2B5EF4-FFF2-40B4-BE49-F238E27FC236}">
                <a16:creationId xmlns:a16="http://schemas.microsoft.com/office/drawing/2014/main" id="{BAACE268-3029-E443-BDC9-2DC2111E7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922" y="1466849"/>
            <a:ext cx="6481877" cy="4710113"/>
          </a:xfrm>
        </p:spPr>
        <p:txBody>
          <a:bodyPr/>
          <a:lstStyle/>
          <a:p>
            <a:r>
              <a:rPr lang="en-US" b="1" dirty="0"/>
              <a:t>Trick</a:t>
            </a:r>
          </a:p>
          <a:p>
            <a:pPr lvl="1"/>
            <a:r>
              <a:rPr lang="en-US" dirty="0"/>
              <a:t>Expand from</a:t>
            </a:r>
            <a:r>
              <a:rPr lang="en-US" b="1" dirty="0">
                <a:solidFill>
                  <a:srgbClr val="800000"/>
                </a:solidFill>
              </a:rPr>
              <a:t> all these sources</a:t>
            </a:r>
            <a:r>
              <a:rPr lang="en-US" dirty="0"/>
              <a:t> to find the shortest path from the existing route to the next target</a:t>
            </a:r>
          </a:p>
          <a:p>
            <a:pPr lvl="1"/>
            <a:endParaRPr lang="en-US" dirty="0"/>
          </a:p>
          <a:p>
            <a:r>
              <a:rPr lang="en-US" b="1" dirty="0"/>
              <a:t>Next: </a:t>
            </a:r>
            <a:r>
              <a:rPr lang="en-US" b="1" dirty="0" err="1"/>
              <a:t>Backtrace</a:t>
            </a:r>
            <a:r>
              <a:rPr lang="en-US" b="1" dirty="0"/>
              <a:t> as before</a:t>
            </a:r>
          </a:p>
          <a:p>
            <a:pPr lvl="1"/>
            <a:r>
              <a:rPr lang="en-US" dirty="0"/>
              <a:t>Follow pathlengths in decreasing order from target, to </a:t>
            </a:r>
            <a:r>
              <a:rPr lang="en-US" b="1" dirty="0">
                <a:solidFill>
                  <a:srgbClr val="800000"/>
                </a:solidFill>
              </a:rPr>
              <a:t>some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/>
              <a:t>source cell</a:t>
            </a:r>
          </a:p>
        </p:txBody>
      </p:sp>
    </p:spTree>
    <p:extLst>
      <p:ext uri="{BB962C8B-B14F-4D97-AF65-F5344CB8AC3E}">
        <p14:creationId xmlns:p14="http://schemas.microsoft.com/office/powerpoint/2010/main" val="3801929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DC8EF0-71E5-8548-B4F1-5D0C5E00C3BF}"/>
              </a:ext>
            </a:extLst>
          </p:cNvPr>
          <p:cNvGrpSpPr/>
          <p:nvPr/>
        </p:nvGrpSpPr>
        <p:grpSpPr>
          <a:xfrm>
            <a:off x="841952" y="1772834"/>
            <a:ext cx="3460750" cy="3309938"/>
            <a:chOff x="571500" y="1085850"/>
            <a:chExt cx="3460750" cy="3309938"/>
          </a:xfrm>
        </p:grpSpPr>
        <p:sp>
          <p:nvSpPr>
            <p:cNvPr id="122" name="Rectangle 3">
              <a:extLst>
                <a:ext uri="{FF2B5EF4-FFF2-40B4-BE49-F238E27FC236}">
                  <a16:creationId xmlns:a16="http://schemas.microsoft.com/office/drawing/2014/main" id="{2786ADD5-3CDD-E846-8C7D-A82ADFB06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" y="1085850"/>
              <a:ext cx="3460750" cy="330993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123" name="Line 5">
              <a:extLst>
                <a:ext uri="{FF2B5EF4-FFF2-40B4-BE49-F238E27FC236}">
                  <a16:creationId xmlns:a16="http://schemas.microsoft.com/office/drawing/2014/main" id="{91220524-F659-4C43-89C5-A71BA0C8A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550" y="2176463"/>
              <a:ext cx="34226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124" name="Line 6">
              <a:extLst>
                <a:ext uri="{FF2B5EF4-FFF2-40B4-BE49-F238E27FC236}">
                  <a16:creationId xmlns:a16="http://schemas.microsoft.com/office/drawing/2014/main" id="{A5B9A474-10DB-C140-ACB9-1795E450D8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550" y="2733675"/>
              <a:ext cx="34226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125" name="Line 7">
              <a:extLst>
                <a:ext uri="{FF2B5EF4-FFF2-40B4-BE49-F238E27FC236}">
                  <a16:creationId xmlns:a16="http://schemas.microsoft.com/office/drawing/2014/main" id="{FA0B43C6-EA6A-D840-8CE7-FD8A67116B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550" y="3290888"/>
              <a:ext cx="34226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126" name="Line 8">
              <a:extLst>
                <a:ext uri="{FF2B5EF4-FFF2-40B4-BE49-F238E27FC236}">
                  <a16:creationId xmlns:a16="http://schemas.microsoft.com/office/drawing/2014/main" id="{DC10D011-B136-114E-845B-E81E8A5CD9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550" y="3848100"/>
              <a:ext cx="34226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127" name="Line 9">
              <a:extLst>
                <a:ext uri="{FF2B5EF4-FFF2-40B4-BE49-F238E27FC236}">
                  <a16:creationId xmlns:a16="http://schemas.microsoft.com/office/drawing/2014/main" id="{120E4D9F-108A-A240-B4B8-805795B7CB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350" y="1100138"/>
              <a:ext cx="0" cy="32956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128" name="Line 10">
              <a:extLst>
                <a:ext uri="{FF2B5EF4-FFF2-40B4-BE49-F238E27FC236}">
                  <a16:creationId xmlns:a16="http://schemas.microsoft.com/office/drawing/2014/main" id="{6D8C4007-B00B-FE4B-9338-5AE86710CA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1800" y="1085850"/>
              <a:ext cx="0" cy="32956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129" name="Line 11">
              <a:extLst>
                <a:ext uri="{FF2B5EF4-FFF2-40B4-BE49-F238E27FC236}">
                  <a16:creationId xmlns:a16="http://schemas.microsoft.com/office/drawing/2014/main" id="{DFAAFFB2-AD09-D544-9F34-DA986472A5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2350" y="1085850"/>
              <a:ext cx="0" cy="32956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130" name="Line 12">
              <a:extLst>
                <a:ext uri="{FF2B5EF4-FFF2-40B4-BE49-F238E27FC236}">
                  <a16:creationId xmlns:a16="http://schemas.microsoft.com/office/drawing/2014/main" id="{1723CABF-F6BB-9841-AE94-ADEE28AF22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3850" y="1085850"/>
              <a:ext cx="0" cy="32956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131" name="Line 13">
              <a:extLst>
                <a:ext uri="{FF2B5EF4-FFF2-40B4-BE49-F238E27FC236}">
                  <a16:creationId xmlns:a16="http://schemas.microsoft.com/office/drawing/2014/main" id="{88B1E916-3D9F-8047-A30F-590C0FBB86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5350" y="1085850"/>
              <a:ext cx="0" cy="32956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132" name="Rectangle 25">
              <a:extLst>
                <a:ext uri="{FF2B5EF4-FFF2-40B4-BE49-F238E27FC236}">
                  <a16:creationId xmlns:a16="http://schemas.microsoft.com/office/drawing/2014/main" id="{E8F52CBB-4B4E-7F46-9F72-9588E39E4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838" y="2272903"/>
              <a:ext cx="35401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+mj-lt"/>
                </a:rPr>
                <a:t>S</a:t>
              </a:r>
            </a:p>
          </p:txBody>
        </p:sp>
        <p:sp>
          <p:nvSpPr>
            <p:cNvPr id="133" name="Rectangle 26">
              <a:extLst>
                <a:ext uri="{FF2B5EF4-FFF2-40B4-BE49-F238E27FC236}">
                  <a16:creationId xmlns:a16="http://schemas.microsoft.com/office/drawing/2014/main" id="{962D3982-5C8C-DB47-9BD9-65F499BE4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0775" y="1715691"/>
              <a:ext cx="35401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+mj-lt"/>
                </a:rPr>
                <a:t>S</a:t>
              </a:r>
            </a:p>
          </p:txBody>
        </p:sp>
        <p:sp>
          <p:nvSpPr>
            <p:cNvPr id="134" name="Rectangle 27">
              <a:extLst>
                <a:ext uri="{FF2B5EF4-FFF2-40B4-BE49-F238E27FC236}">
                  <a16:creationId xmlns:a16="http://schemas.microsoft.com/office/drawing/2014/main" id="{C12BCE2B-AF95-0A41-88AC-C5ED9EAED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838" y="2857500"/>
              <a:ext cx="35401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+mj-lt"/>
                </a:rPr>
                <a:t>S</a:t>
              </a:r>
            </a:p>
          </p:txBody>
        </p:sp>
        <p:sp>
          <p:nvSpPr>
            <p:cNvPr id="135" name="Rectangle 28">
              <a:extLst>
                <a:ext uri="{FF2B5EF4-FFF2-40B4-BE49-F238E27FC236}">
                  <a16:creationId xmlns:a16="http://schemas.microsoft.com/office/drawing/2014/main" id="{2D3CE7FF-BC2B-5E4A-898D-DA9AA60B2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438" y="3361135"/>
              <a:ext cx="35401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+mj-lt"/>
                </a:rPr>
                <a:t>S</a:t>
              </a:r>
            </a:p>
          </p:txBody>
        </p:sp>
        <p:sp>
          <p:nvSpPr>
            <p:cNvPr id="136" name="Rectangle 30">
              <a:extLst>
                <a:ext uri="{FF2B5EF4-FFF2-40B4-BE49-F238E27FC236}">
                  <a16:creationId xmlns:a16="http://schemas.microsoft.com/office/drawing/2014/main" id="{B8D63E65-1A5E-DF45-965B-A1CD0EFDA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438" y="2300288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 </a:t>
              </a:r>
            </a:p>
          </p:txBody>
        </p:sp>
        <p:sp>
          <p:nvSpPr>
            <p:cNvPr id="137" name="Rectangle 33">
              <a:extLst>
                <a:ext uri="{FF2B5EF4-FFF2-40B4-BE49-F238E27FC236}">
                  <a16:creationId xmlns:a16="http://schemas.microsoft.com/office/drawing/2014/main" id="{5363231E-9B39-6D43-9D0D-81F05B89F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7038" y="3375422"/>
              <a:ext cx="35401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+mj-lt"/>
                </a:rPr>
                <a:t>S</a:t>
              </a:r>
            </a:p>
          </p:txBody>
        </p:sp>
        <p:sp>
          <p:nvSpPr>
            <p:cNvPr id="138" name="Rectangle 35">
              <a:extLst>
                <a:ext uri="{FF2B5EF4-FFF2-40B4-BE49-F238E27FC236}">
                  <a16:creationId xmlns:a16="http://schemas.microsoft.com/office/drawing/2014/main" id="{50CA9883-470A-984E-B3F6-511EEB181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0938" y="2300288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86" name="Rectangle 40">
              <a:extLst>
                <a:ext uri="{FF2B5EF4-FFF2-40B4-BE49-F238E27FC236}">
                  <a16:creationId xmlns:a16="http://schemas.microsoft.com/office/drawing/2014/main" id="{B7B1446D-1A85-914F-AE73-6DFE6A977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86000"/>
              <a:ext cx="182563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 Narrow"/>
                </a:rPr>
                <a:t> </a:t>
              </a:r>
            </a:p>
          </p:txBody>
        </p:sp>
        <p:sp>
          <p:nvSpPr>
            <p:cNvPr id="187" name="Rectangle 45">
              <a:extLst>
                <a:ext uri="{FF2B5EF4-FFF2-40B4-BE49-F238E27FC236}">
                  <a16:creationId xmlns:a16="http://schemas.microsoft.com/office/drawing/2014/main" id="{7D6CDF99-3B68-0142-9976-97DC05989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6764" y="2279351"/>
              <a:ext cx="336550" cy="397669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+mj-lt"/>
                </a:rPr>
                <a:t>T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BA44DC87-D2EC-F24A-808B-1A6DE293C450}"/>
                </a:ext>
              </a:extLst>
            </p:cNvPr>
            <p:cNvSpPr txBox="1"/>
            <p:nvPr/>
          </p:nvSpPr>
          <p:spPr>
            <a:xfrm>
              <a:off x="1407476" y="228531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1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AC89CFF5-AFCD-394B-847E-3CC7E2346C91}"/>
                </a:ext>
              </a:extLst>
            </p:cNvPr>
            <p:cNvSpPr txBox="1"/>
            <p:nvPr/>
          </p:nvSpPr>
          <p:spPr>
            <a:xfrm>
              <a:off x="1831431" y="2270386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2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C4EBCA92-D7E2-2547-B25A-3093D5E755E9}"/>
                </a:ext>
              </a:extLst>
            </p:cNvPr>
            <p:cNvSpPr txBox="1"/>
            <p:nvPr/>
          </p:nvSpPr>
          <p:spPr>
            <a:xfrm>
              <a:off x="2388365" y="2275409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3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D7A8B61F-8897-2243-A284-ACE3D70C83AD}"/>
                </a:ext>
              </a:extLst>
            </p:cNvPr>
            <p:cNvSpPr txBox="1"/>
            <p:nvPr/>
          </p:nvSpPr>
          <p:spPr>
            <a:xfrm>
              <a:off x="2940231" y="2288709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4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A98AAFF-AEB0-A241-ACA2-5E26BCF8EC68}"/>
                </a:ext>
              </a:extLst>
            </p:cNvPr>
            <p:cNvSpPr txBox="1"/>
            <p:nvPr/>
          </p:nvSpPr>
          <p:spPr>
            <a:xfrm>
              <a:off x="3716057" y="229984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+mj-lt"/>
                </a:rPr>
                <a:t>5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62222812-4D3B-754F-BEA5-F6EBE73AB7D7}"/>
                </a:ext>
              </a:extLst>
            </p:cNvPr>
            <p:cNvSpPr/>
            <p:nvPr/>
          </p:nvSpPr>
          <p:spPr>
            <a:xfrm>
              <a:off x="1136974" y="2174434"/>
              <a:ext cx="2885655" cy="5718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4FFC42A5-1436-5C45-8301-FFACB3A88C21}"/>
                </a:ext>
              </a:extLst>
            </p:cNvPr>
            <p:cNvSpPr/>
            <p:nvPr/>
          </p:nvSpPr>
          <p:spPr>
            <a:xfrm>
              <a:off x="1136447" y="1635271"/>
              <a:ext cx="552391" cy="22148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195" name="Line 5">
              <a:extLst>
                <a:ext uri="{FF2B5EF4-FFF2-40B4-BE49-F238E27FC236}">
                  <a16:creationId xmlns:a16="http://schemas.microsoft.com/office/drawing/2014/main" id="{BDA038A7-DC17-6A4F-B69E-580BCCCF4E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3375" y="1637300"/>
              <a:ext cx="34226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 Narrow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7B56BCA-8E0D-7449-959C-52381BEFFD78}"/>
                </a:ext>
              </a:extLst>
            </p:cNvPr>
            <p:cNvSpPr/>
            <p:nvPr/>
          </p:nvSpPr>
          <p:spPr>
            <a:xfrm flipH="1">
              <a:off x="1190165" y="3298224"/>
              <a:ext cx="1117028" cy="5513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702309-65A8-D44F-88AD-A5E9EAFEB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Multi-point Net Walkthrough – VI </a:t>
            </a:r>
          </a:p>
        </p:txBody>
      </p:sp>
      <p:sp>
        <p:nvSpPr>
          <p:cNvPr id="197" name="Content Placeholder 2">
            <a:extLst>
              <a:ext uri="{FF2B5EF4-FFF2-40B4-BE49-F238E27FC236}">
                <a16:creationId xmlns:a16="http://schemas.microsoft.com/office/drawing/2014/main" id="{61EE9D42-B593-0741-B1EC-003825DCB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922" y="1466849"/>
            <a:ext cx="6481877" cy="4710113"/>
          </a:xfrm>
        </p:spPr>
        <p:txBody>
          <a:bodyPr/>
          <a:lstStyle/>
          <a:p>
            <a:r>
              <a:rPr lang="en-US" b="1" dirty="0"/>
              <a:t>Finally</a:t>
            </a:r>
          </a:p>
          <a:p>
            <a:pPr lvl="1"/>
            <a:r>
              <a:rPr lang="en-US" dirty="0"/>
              <a:t>Do usual cleanup</a:t>
            </a:r>
          </a:p>
          <a:p>
            <a:pPr lvl="1"/>
            <a:r>
              <a:rPr lang="en-US" dirty="0"/>
              <a:t>Mark all of the segment cells as used and clean-up the grid</a:t>
            </a:r>
          </a:p>
          <a:p>
            <a:pPr lvl="1"/>
            <a:r>
              <a:rPr lang="en-US" dirty="0"/>
              <a:t>Now, have embedded a multipoint net, and rendered it an obstacle for future nets</a:t>
            </a:r>
          </a:p>
        </p:txBody>
      </p:sp>
    </p:spTree>
    <p:extLst>
      <p:ext uri="{BB962C8B-B14F-4D97-AF65-F5344CB8AC3E}">
        <p14:creationId xmlns:p14="http://schemas.microsoft.com/office/powerpoint/2010/main" val="407806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D8E5-E9F7-1748-AF98-F3545C25D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Strategy Optimal?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4C8C-896B-044C-8113-188340BA0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No! This strategy is NOT optimal!</a:t>
            </a:r>
          </a:p>
          <a:p>
            <a:pPr lvl="1"/>
            <a:r>
              <a:rPr lang="en-US" dirty="0"/>
              <a:t>Maybe surprising, but this is just a good heuristic</a:t>
            </a:r>
          </a:p>
          <a:p>
            <a:pPr lvl="1"/>
            <a:r>
              <a:rPr lang="en-US" dirty="0"/>
              <a:t>The optimal path has a name: called a </a:t>
            </a:r>
            <a:r>
              <a:rPr lang="en-US" b="1" dirty="0">
                <a:solidFill>
                  <a:srgbClr val="FF0000"/>
                </a:solidFill>
              </a:rPr>
              <a:t>Steiner Tree</a:t>
            </a:r>
          </a:p>
          <a:p>
            <a:r>
              <a:rPr lang="en-US" b="1" dirty="0"/>
              <a:t>How hard is to get the optimal Steiner Tree?</a:t>
            </a:r>
          </a:p>
          <a:p>
            <a:pPr lvl="1"/>
            <a:r>
              <a:rPr lang="en-US" dirty="0"/>
              <a:t>NP-hard! (i.e., computationally hard)</a:t>
            </a:r>
          </a:p>
          <a:p>
            <a:pPr lvl="1"/>
            <a:r>
              <a:rPr lang="en-US" dirty="0"/>
              <a:t>Yet another example of why physical design is full of tough, important problems to solve</a:t>
            </a:r>
          </a:p>
          <a:p>
            <a:pPr lvl="1"/>
            <a:r>
              <a:rPr lang="en-US" dirty="0"/>
              <a:t>To date, making optimal Steiner Tree is still an active research area</a:t>
            </a:r>
          </a:p>
          <a:p>
            <a:pPr lvl="2"/>
            <a:r>
              <a:rPr lang="en-US" dirty="0"/>
              <a:t>Parallel Steiner Tree construction algorithms</a:t>
            </a:r>
          </a:p>
          <a:p>
            <a:pPr lvl="2"/>
            <a:r>
              <a:rPr lang="en-US" dirty="0"/>
              <a:t>Machine learning-based algorithms</a:t>
            </a:r>
          </a:p>
          <a:p>
            <a:pPr lvl="2"/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9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E6BAF-EA69-8349-B349-A4BD18111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Steiner Tree Constructions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24F95C7-404F-C041-AD1A-2EC290C13E2B}"/>
              </a:ext>
            </a:extLst>
          </p:cNvPr>
          <p:cNvGrpSpPr/>
          <p:nvPr/>
        </p:nvGrpSpPr>
        <p:grpSpPr>
          <a:xfrm>
            <a:off x="1041570" y="1400210"/>
            <a:ext cx="10410205" cy="5132266"/>
            <a:chOff x="1128003" y="1495307"/>
            <a:chExt cx="8583335" cy="4231610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46BA5684-DCC5-EA44-858F-43113701F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003" y="2201416"/>
              <a:ext cx="1659726" cy="1595181"/>
            </a:xfrm>
            <a:prstGeom prst="rect">
              <a:avLst/>
            </a:prstGeom>
            <a:solidFill>
              <a:srgbClr val="FCFEB9"/>
            </a:solidFill>
            <a:ln w="12700">
              <a:solidFill>
                <a:srgbClr val="CF0E3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AF1D0971-0F20-4A42-ADC5-4C7366D67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5051" y="2993079"/>
              <a:ext cx="154118" cy="154117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789DE45C-E8CB-314E-9614-BF3210075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4362" y="2366072"/>
              <a:ext cx="154118" cy="154117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36F20571-3851-DA4C-A7D6-588110F0F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1818" y="2622870"/>
              <a:ext cx="154117" cy="154117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99A7830F-6EC4-A742-93BD-3987E5F81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107" y="3365858"/>
              <a:ext cx="154118" cy="154118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5E353213-B73A-334E-BC4E-6777F12E22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8003" y="3791813"/>
              <a:ext cx="1691726" cy="3298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Pins to connect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5B839B-F1AD-8340-B5E1-83F278171191}"/>
                </a:ext>
              </a:extLst>
            </p:cNvPr>
            <p:cNvGrpSpPr/>
            <p:nvPr/>
          </p:nvGrpSpPr>
          <p:grpSpPr>
            <a:xfrm>
              <a:off x="2859921" y="2197528"/>
              <a:ext cx="2549096" cy="3529389"/>
              <a:chOff x="2069879" y="1516930"/>
              <a:chExt cx="2549096" cy="3529389"/>
            </a:xfrm>
          </p:grpSpPr>
          <p:sp>
            <p:nvSpPr>
              <p:cNvPr id="11" name="Rectangle 17">
                <a:extLst>
                  <a:ext uri="{FF2B5EF4-FFF2-40B4-BE49-F238E27FC236}">
                    <a16:creationId xmlns:a16="http://schemas.microsoft.com/office/drawing/2014/main" id="{05E5DC64-EA07-A440-8AA3-878F821F5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0749" y="1516930"/>
                <a:ext cx="1659726" cy="1595181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rgbClr val="CF0E30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24">
                <a:extLst>
                  <a:ext uri="{FF2B5EF4-FFF2-40B4-BE49-F238E27FC236}">
                    <a16:creationId xmlns:a16="http://schemas.microsoft.com/office/drawing/2014/main" id="{F55AA0B8-6F9A-6D47-AF1E-10D8F89586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4736" y="1769841"/>
                <a:ext cx="1110435" cy="989250"/>
              </a:xfrm>
              <a:custGeom>
                <a:avLst/>
                <a:gdLst/>
                <a:ahLst/>
                <a:cxnLst>
                  <a:cxn ang="0">
                    <a:pos x="0" y="468"/>
                  </a:cxn>
                  <a:cxn ang="0">
                    <a:pos x="0" y="0"/>
                  </a:cxn>
                  <a:cxn ang="0">
                    <a:pos x="843" y="0"/>
                  </a:cxn>
                  <a:cxn ang="0">
                    <a:pos x="843" y="751"/>
                  </a:cxn>
                  <a:cxn ang="0">
                    <a:pos x="601" y="751"/>
                  </a:cxn>
                </a:cxnLst>
                <a:rect l="0" t="0" r="r" b="b"/>
                <a:pathLst>
                  <a:path w="843" h="751">
                    <a:moveTo>
                      <a:pt x="0" y="468"/>
                    </a:moveTo>
                    <a:lnTo>
                      <a:pt x="0" y="0"/>
                    </a:lnTo>
                    <a:lnTo>
                      <a:pt x="843" y="0"/>
                    </a:lnTo>
                    <a:lnTo>
                      <a:pt x="843" y="751"/>
                    </a:lnTo>
                    <a:lnTo>
                      <a:pt x="601" y="751"/>
                    </a:lnTo>
                  </a:path>
                </a:pathLst>
              </a:custGeom>
              <a:noFill/>
              <a:ln w="28575" cap="flat" cmpd="sng">
                <a:solidFill>
                  <a:srgbClr val="CF0E3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Text Box 18">
                <a:extLst>
                  <a:ext uri="{FF2B5EF4-FFF2-40B4-BE49-F238E27FC236}">
                    <a16:creationId xmlns:a16="http://schemas.microsoft.com/office/drawing/2014/main" id="{55524530-A316-AB41-B0E4-AC3D20FA04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9879" y="3107327"/>
                <a:ext cx="2549096" cy="19389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Route</a:t>
                </a:r>
                <a:r>
                  <a:rPr kumimoji="0" lang="en-US" sz="2000" u="none" strike="noStrike" kern="0" cap="none" spc="0" normalizeH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it so we </a:t>
                </a:r>
                <a:br>
                  <a:rPr kumimoji="0" lang="en-US" sz="2000" u="none" strike="noStrike" kern="0" cap="none" spc="0" normalizeH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2000" u="none" strike="noStrike" kern="0" cap="none" spc="0" normalizeH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guarantee each</a:t>
                </a:r>
                <a:br>
                  <a:rPr kumimoji="0" lang="en-US" sz="2000" u="none" strike="noStrike" kern="0" cap="none" spc="0" normalizeH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2000" u="none" strike="noStrike" kern="0" cap="none" spc="0" normalizeH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2-point path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u="none" strike="noStrike" kern="0" cap="none" spc="0" normalizeH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is shortest; this is</a:t>
                </a:r>
                <a:br>
                  <a:rPr lang="en-US" sz="2000" kern="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kern="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Minimum Spanning</a:t>
                </a:r>
                <a:br>
                  <a:rPr lang="en-US" sz="2000" b="1" kern="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kern="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Tree</a:t>
                </a:r>
                <a:endParaRPr kumimoji="0" lang="en-US" sz="2000" b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20">
                <a:extLst>
                  <a:ext uri="{FF2B5EF4-FFF2-40B4-BE49-F238E27FC236}">
                    <a16:creationId xmlns:a16="http://schemas.microsoft.com/office/drawing/2014/main" id="{B8F3686D-E578-8D47-96E9-D19653386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7798" y="2308593"/>
                <a:ext cx="154117" cy="154117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CF0E3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Oval 21">
                <a:extLst>
                  <a:ext uri="{FF2B5EF4-FFF2-40B4-BE49-F238E27FC236}">
                    <a16:creationId xmlns:a16="http://schemas.microsoft.com/office/drawing/2014/main" id="{EC44282A-6580-F64B-9A3D-FBDEF462C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108" y="1681586"/>
                <a:ext cx="154117" cy="154117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CF0E3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22">
                <a:extLst>
                  <a:ext uri="{FF2B5EF4-FFF2-40B4-BE49-F238E27FC236}">
                    <a16:creationId xmlns:a16="http://schemas.microsoft.com/office/drawing/2014/main" id="{CA2D8FF5-CE81-B041-BA13-C8A86E6730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882" y="1938384"/>
                <a:ext cx="154118" cy="154117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CF0E3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Oval 23">
                <a:extLst>
                  <a:ext uri="{FF2B5EF4-FFF2-40B4-BE49-F238E27FC236}">
                    <a16:creationId xmlns:a16="http://schemas.microsoft.com/office/drawing/2014/main" id="{F2FD504B-BDB6-A74E-8E47-BD1385D04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1854" y="2681372"/>
                <a:ext cx="154117" cy="154118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CF0E3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59C916C-DDD7-DA4A-9100-1F3B61DC1466}"/>
                </a:ext>
              </a:extLst>
            </p:cNvPr>
            <p:cNvGrpSpPr/>
            <p:nvPr/>
          </p:nvGrpSpPr>
          <p:grpSpPr>
            <a:xfrm>
              <a:off x="5025387" y="2195431"/>
              <a:ext cx="2363147" cy="2619781"/>
              <a:chOff x="4235345" y="1514833"/>
              <a:chExt cx="2363147" cy="2619781"/>
            </a:xfrm>
          </p:grpSpPr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9546FE52-9721-3F4E-A8F8-65982CD67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4300" y="1514833"/>
                <a:ext cx="1659726" cy="1595181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rgbClr val="CF0E30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Freeform 32">
                <a:extLst>
                  <a:ext uri="{FF2B5EF4-FFF2-40B4-BE49-F238E27FC236}">
                    <a16:creationId xmlns:a16="http://schemas.microsoft.com/office/drawing/2014/main" id="{2D9C007E-F4AC-F242-8795-017219EB5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6432" y="1755888"/>
                <a:ext cx="308235" cy="638862"/>
              </a:xfrm>
              <a:custGeom>
                <a:avLst/>
                <a:gdLst/>
                <a:ahLst/>
                <a:cxnLst>
                  <a:cxn ang="0">
                    <a:pos x="0" y="485"/>
                  </a:cxn>
                  <a:cxn ang="0">
                    <a:pos x="234" y="485"/>
                  </a:cxn>
                  <a:cxn ang="0">
                    <a:pos x="234" y="0"/>
                  </a:cxn>
                </a:cxnLst>
                <a:rect l="0" t="0" r="r" b="b"/>
                <a:pathLst>
                  <a:path w="234" h="485">
                    <a:moveTo>
                      <a:pt x="0" y="485"/>
                    </a:moveTo>
                    <a:lnTo>
                      <a:pt x="234" y="485"/>
                    </a:lnTo>
                    <a:lnTo>
                      <a:pt x="234" y="0"/>
                    </a:lnTo>
                  </a:path>
                </a:pathLst>
              </a:custGeom>
              <a:noFill/>
              <a:ln w="28575" cap="flat" cmpd="sng">
                <a:solidFill>
                  <a:srgbClr val="CF0E3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Freeform 33">
                <a:extLst>
                  <a:ext uri="{FF2B5EF4-FFF2-40B4-BE49-F238E27FC236}">
                    <a16:creationId xmlns:a16="http://schemas.microsoft.com/office/drawing/2014/main" id="{AB297D89-9107-1341-8B5B-B60D9252B112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H="1" flipV="1">
                <a:off x="5450509" y="1568839"/>
                <a:ext cx="252911" cy="682332"/>
              </a:xfrm>
              <a:custGeom>
                <a:avLst/>
                <a:gdLst/>
                <a:ahLst/>
                <a:cxnLst>
                  <a:cxn ang="0">
                    <a:pos x="0" y="485"/>
                  </a:cxn>
                  <a:cxn ang="0">
                    <a:pos x="234" y="485"/>
                  </a:cxn>
                  <a:cxn ang="0">
                    <a:pos x="234" y="0"/>
                  </a:cxn>
                </a:cxnLst>
                <a:rect l="0" t="0" r="r" b="b"/>
                <a:pathLst>
                  <a:path w="234" h="485">
                    <a:moveTo>
                      <a:pt x="0" y="485"/>
                    </a:moveTo>
                    <a:lnTo>
                      <a:pt x="234" y="485"/>
                    </a:lnTo>
                    <a:lnTo>
                      <a:pt x="234" y="0"/>
                    </a:lnTo>
                  </a:path>
                </a:pathLst>
              </a:custGeom>
              <a:noFill/>
              <a:ln w="28575" cap="flat" cmpd="sng">
                <a:solidFill>
                  <a:srgbClr val="CF0E3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Freeform 34">
                <a:extLst>
                  <a:ext uri="{FF2B5EF4-FFF2-40B4-BE49-F238E27FC236}">
                    <a16:creationId xmlns:a16="http://schemas.microsoft.com/office/drawing/2014/main" id="{FBFEABCB-237F-B544-AFF1-97092E20ECD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677074" y="2079930"/>
                <a:ext cx="252911" cy="682332"/>
              </a:xfrm>
              <a:custGeom>
                <a:avLst/>
                <a:gdLst/>
                <a:ahLst/>
                <a:cxnLst>
                  <a:cxn ang="0">
                    <a:pos x="0" y="485"/>
                  </a:cxn>
                  <a:cxn ang="0">
                    <a:pos x="234" y="485"/>
                  </a:cxn>
                  <a:cxn ang="0">
                    <a:pos x="234" y="0"/>
                  </a:cxn>
                </a:cxnLst>
                <a:rect l="0" t="0" r="r" b="b"/>
                <a:pathLst>
                  <a:path w="234" h="485">
                    <a:moveTo>
                      <a:pt x="0" y="485"/>
                    </a:moveTo>
                    <a:lnTo>
                      <a:pt x="234" y="485"/>
                    </a:lnTo>
                    <a:lnTo>
                      <a:pt x="234" y="0"/>
                    </a:lnTo>
                  </a:path>
                </a:pathLst>
              </a:custGeom>
              <a:noFill/>
              <a:ln w="28575" cap="flat" cmpd="sng">
                <a:solidFill>
                  <a:srgbClr val="CF0E3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 Box 27">
                <a:extLst>
                  <a:ext uri="{FF2B5EF4-FFF2-40B4-BE49-F238E27FC236}">
                    <a16:creationId xmlns:a16="http://schemas.microsoft.com/office/drawing/2014/main" id="{E8D4BAD6-3AE9-1E47-B00A-7C302815FD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35345" y="3118951"/>
                <a:ext cx="2363147" cy="101566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Redraw it--different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orientations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of 2-point paths</a:t>
                </a:r>
              </a:p>
            </p:txBody>
          </p:sp>
          <p:sp>
            <p:nvSpPr>
              <p:cNvPr id="24" name="Oval 28">
                <a:extLst>
                  <a:ext uri="{FF2B5EF4-FFF2-40B4-BE49-F238E27FC236}">
                    <a16:creationId xmlns:a16="http://schemas.microsoft.com/office/drawing/2014/main" id="{5C367CEC-EE21-1A43-BB6B-F1FE5DCF3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1349" y="2306496"/>
                <a:ext cx="154118" cy="154117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CF0E3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9">
                <a:extLst>
                  <a:ext uri="{FF2B5EF4-FFF2-40B4-BE49-F238E27FC236}">
                    <a16:creationId xmlns:a16="http://schemas.microsoft.com/office/drawing/2014/main" id="{FCA65655-8CC6-BD40-8CF3-39E54035B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659" y="1679488"/>
                <a:ext cx="154118" cy="154117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CF0E3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30">
                <a:extLst>
                  <a:ext uri="{FF2B5EF4-FFF2-40B4-BE49-F238E27FC236}">
                    <a16:creationId xmlns:a16="http://schemas.microsoft.com/office/drawing/2014/main" id="{9279FE66-39AD-364B-B8F3-E5248F18D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1785" y="1942937"/>
                <a:ext cx="154117" cy="154117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CF0E3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l 31">
                <a:extLst>
                  <a:ext uri="{FF2B5EF4-FFF2-40B4-BE49-F238E27FC236}">
                    <a16:creationId xmlns:a16="http://schemas.microsoft.com/office/drawing/2014/main" id="{5BE3283E-14E4-9743-A543-59DEFEA2C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95405" y="2679275"/>
                <a:ext cx="154118" cy="154118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CF0E3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EB6AD27-0F4D-1F4C-B1EC-9CB7E4D7E8E4}"/>
                </a:ext>
              </a:extLst>
            </p:cNvPr>
            <p:cNvGrpSpPr/>
            <p:nvPr/>
          </p:nvGrpSpPr>
          <p:grpSpPr>
            <a:xfrm>
              <a:off x="7218347" y="2194116"/>
              <a:ext cx="2492991" cy="2619781"/>
              <a:chOff x="6428305" y="1513518"/>
              <a:chExt cx="2492991" cy="2619781"/>
            </a:xfrm>
          </p:grpSpPr>
          <p:sp>
            <p:nvSpPr>
              <p:cNvPr id="29" name="Rectangle 35">
                <a:extLst>
                  <a:ext uri="{FF2B5EF4-FFF2-40B4-BE49-F238E27FC236}">
                    <a16:creationId xmlns:a16="http://schemas.microsoft.com/office/drawing/2014/main" id="{6B0CA70C-5F41-2B43-AE54-256784710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6910" y="1513518"/>
                <a:ext cx="1659726" cy="1595180"/>
              </a:xfrm>
              <a:prstGeom prst="rect">
                <a:avLst/>
              </a:prstGeom>
              <a:solidFill>
                <a:srgbClr val="FCFEB9"/>
              </a:solidFill>
              <a:ln w="12700">
                <a:solidFill>
                  <a:srgbClr val="CF0E30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Freeform 36">
                <a:extLst>
                  <a:ext uri="{FF2B5EF4-FFF2-40B4-BE49-F238E27FC236}">
                    <a16:creationId xmlns:a16="http://schemas.microsoft.com/office/drawing/2014/main" id="{E8E0CB01-194C-614C-B169-9B0D85793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0656" y="1754573"/>
                <a:ext cx="308235" cy="638863"/>
              </a:xfrm>
              <a:custGeom>
                <a:avLst/>
                <a:gdLst/>
                <a:ahLst/>
                <a:cxnLst>
                  <a:cxn ang="0">
                    <a:pos x="0" y="485"/>
                  </a:cxn>
                  <a:cxn ang="0">
                    <a:pos x="234" y="485"/>
                  </a:cxn>
                  <a:cxn ang="0">
                    <a:pos x="234" y="0"/>
                  </a:cxn>
                </a:cxnLst>
                <a:rect l="0" t="0" r="r" b="b"/>
                <a:pathLst>
                  <a:path w="234" h="485">
                    <a:moveTo>
                      <a:pt x="0" y="485"/>
                    </a:moveTo>
                    <a:lnTo>
                      <a:pt x="234" y="485"/>
                    </a:lnTo>
                    <a:lnTo>
                      <a:pt x="234" y="0"/>
                    </a:lnTo>
                  </a:path>
                </a:pathLst>
              </a:custGeom>
              <a:noFill/>
              <a:ln w="28575" cap="flat" cmpd="sng">
                <a:solidFill>
                  <a:srgbClr val="CF0E3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Freeform 37">
                <a:extLst>
                  <a:ext uri="{FF2B5EF4-FFF2-40B4-BE49-F238E27FC236}">
                    <a16:creationId xmlns:a16="http://schemas.microsoft.com/office/drawing/2014/main" id="{33860CE0-56D3-C34F-B5A8-691162852D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H="1" flipV="1">
                <a:off x="7694557" y="1533935"/>
                <a:ext cx="252911" cy="749511"/>
              </a:xfrm>
              <a:custGeom>
                <a:avLst/>
                <a:gdLst/>
                <a:ahLst/>
                <a:cxnLst>
                  <a:cxn ang="0">
                    <a:pos x="0" y="485"/>
                  </a:cxn>
                  <a:cxn ang="0">
                    <a:pos x="234" y="485"/>
                  </a:cxn>
                  <a:cxn ang="0">
                    <a:pos x="234" y="0"/>
                  </a:cxn>
                </a:cxnLst>
                <a:rect l="0" t="0" r="r" b="b"/>
                <a:pathLst>
                  <a:path w="234" h="485">
                    <a:moveTo>
                      <a:pt x="0" y="485"/>
                    </a:moveTo>
                    <a:lnTo>
                      <a:pt x="234" y="485"/>
                    </a:lnTo>
                    <a:lnTo>
                      <a:pt x="234" y="0"/>
                    </a:lnTo>
                  </a:path>
                </a:pathLst>
              </a:custGeom>
              <a:noFill/>
              <a:ln w="28575" cap="flat" cmpd="sng">
                <a:solidFill>
                  <a:srgbClr val="CF0E3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Freeform 38">
                <a:extLst>
                  <a:ext uri="{FF2B5EF4-FFF2-40B4-BE49-F238E27FC236}">
                    <a16:creationId xmlns:a16="http://schemas.microsoft.com/office/drawing/2014/main" id="{7EC13F1A-FCE1-AB4F-803C-3ED5FCE147E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7929684" y="2025925"/>
                <a:ext cx="252911" cy="682332"/>
              </a:xfrm>
              <a:custGeom>
                <a:avLst/>
                <a:gdLst/>
                <a:ahLst/>
                <a:cxnLst>
                  <a:cxn ang="0">
                    <a:pos x="0" y="485"/>
                  </a:cxn>
                  <a:cxn ang="0">
                    <a:pos x="234" y="485"/>
                  </a:cxn>
                  <a:cxn ang="0">
                    <a:pos x="234" y="0"/>
                  </a:cxn>
                </a:cxnLst>
                <a:rect l="0" t="0" r="r" b="b"/>
                <a:pathLst>
                  <a:path w="234" h="485">
                    <a:moveTo>
                      <a:pt x="0" y="485"/>
                    </a:moveTo>
                    <a:lnTo>
                      <a:pt x="234" y="485"/>
                    </a:lnTo>
                    <a:lnTo>
                      <a:pt x="234" y="0"/>
                    </a:lnTo>
                  </a:path>
                </a:pathLst>
              </a:custGeom>
              <a:noFill/>
              <a:ln w="28575" cap="flat" cmpd="sng">
                <a:solidFill>
                  <a:srgbClr val="CF0E3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Text Box 39">
                <a:extLst>
                  <a:ext uri="{FF2B5EF4-FFF2-40B4-BE49-F238E27FC236}">
                    <a16:creationId xmlns:a16="http://schemas.microsoft.com/office/drawing/2014/main" id="{E9B5EA5C-1CD8-7149-9EF9-E2DE8CE81E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28305" y="3117636"/>
                <a:ext cx="2492991" cy="101566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Now we can see the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better (shorter)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Steiner tree</a:t>
                </a:r>
              </a:p>
            </p:txBody>
          </p:sp>
          <p:sp>
            <p:nvSpPr>
              <p:cNvPr id="34" name="Oval 40">
                <a:extLst>
                  <a:ext uri="{FF2B5EF4-FFF2-40B4-BE49-F238E27FC236}">
                    <a16:creationId xmlns:a16="http://schemas.microsoft.com/office/drawing/2014/main" id="{4D18C05A-428F-0E48-91B3-01FFF0DC06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3959" y="2305180"/>
                <a:ext cx="154118" cy="154118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CF0E3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Oval 41">
                <a:extLst>
                  <a:ext uri="{FF2B5EF4-FFF2-40B4-BE49-F238E27FC236}">
                    <a16:creationId xmlns:a16="http://schemas.microsoft.com/office/drawing/2014/main" id="{27E171E6-06F3-404C-9E17-F95369631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3269" y="1678173"/>
                <a:ext cx="154118" cy="154118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CF0E3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Oval 42">
                <a:extLst>
                  <a:ext uri="{FF2B5EF4-FFF2-40B4-BE49-F238E27FC236}">
                    <a16:creationId xmlns:a16="http://schemas.microsoft.com/office/drawing/2014/main" id="{2DD28EA4-3D24-DA42-8976-F6D4E37077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44395" y="1941621"/>
                <a:ext cx="154117" cy="154118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CF0E3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Oval 43">
                <a:extLst>
                  <a:ext uri="{FF2B5EF4-FFF2-40B4-BE49-F238E27FC236}">
                    <a16:creationId xmlns:a16="http://schemas.microsoft.com/office/drawing/2014/main" id="{238BBF15-D61D-2742-9789-6E5375E1D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8015" y="2677960"/>
                <a:ext cx="154118" cy="154117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CF0E3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Oval 44">
                <a:extLst>
                  <a:ext uri="{FF2B5EF4-FFF2-40B4-BE49-F238E27FC236}">
                    <a16:creationId xmlns:a16="http://schemas.microsoft.com/office/drawing/2014/main" id="{ECBD1124-AA82-1542-A7BF-0E49F4BE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6201" y="1964015"/>
                <a:ext cx="109331" cy="121186"/>
              </a:xfrm>
              <a:prstGeom prst="ellipse">
                <a:avLst/>
              </a:prstGeom>
              <a:solidFill>
                <a:srgbClr val="CF0E30"/>
              </a:solidFill>
              <a:ln w="12700">
                <a:solidFill>
                  <a:srgbClr val="CF0E3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Oval 45">
                <a:extLst>
                  <a:ext uri="{FF2B5EF4-FFF2-40B4-BE49-F238E27FC236}">
                    <a16:creationId xmlns:a16="http://schemas.microsoft.com/office/drawing/2014/main" id="{143A470F-7E5D-8746-BE4B-1B8D684733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9091" y="1974553"/>
                <a:ext cx="109332" cy="121186"/>
              </a:xfrm>
              <a:prstGeom prst="ellipse">
                <a:avLst/>
              </a:prstGeom>
              <a:solidFill>
                <a:srgbClr val="CF0E30"/>
              </a:solidFill>
              <a:ln w="12700">
                <a:solidFill>
                  <a:srgbClr val="CF0E3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E3E9559-224C-CE4D-B1E9-6FE38742AE96}"/>
                </a:ext>
              </a:extLst>
            </p:cNvPr>
            <p:cNvGrpSpPr/>
            <p:nvPr/>
          </p:nvGrpSpPr>
          <p:grpSpPr>
            <a:xfrm>
              <a:off x="7493948" y="1495307"/>
              <a:ext cx="1936749" cy="1153587"/>
              <a:chOff x="6703906" y="814709"/>
              <a:chExt cx="1936749" cy="1153587"/>
            </a:xfrm>
          </p:grpSpPr>
          <p:sp>
            <p:nvSpPr>
              <p:cNvPr id="41" name="Line 46">
                <a:extLst>
                  <a:ext uri="{FF2B5EF4-FFF2-40B4-BE49-F238E27FC236}">
                    <a16:creationId xmlns:a16="http://schemas.microsoft.com/office/drawing/2014/main" id="{B40C5697-4E95-8B40-94B9-A60F469E0D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918927" y="1409726"/>
                <a:ext cx="219416" cy="558570"/>
              </a:xfrm>
              <a:prstGeom prst="line">
                <a:avLst/>
              </a:prstGeom>
              <a:noFill/>
              <a:ln w="12700">
                <a:solidFill>
                  <a:srgbClr val="CF0E30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Line 47">
                <a:extLst>
                  <a:ext uri="{FF2B5EF4-FFF2-40B4-BE49-F238E27FC236}">
                    <a16:creationId xmlns:a16="http://schemas.microsoft.com/office/drawing/2014/main" id="{9B7B0AF0-35C3-B54D-A8F1-1C056A7F39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01517" y="1396425"/>
                <a:ext cx="636826" cy="563306"/>
              </a:xfrm>
              <a:prstGeom prst="line">
                <a:avLst/>
              </a:prstGeom>
              <a:noFill/>
              <a:ln w="12700">
                <a:solidFill>
                  <a:srgbClr val="CF0E30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Text Box 48">
                <a:extLst>
                  <a:ext uri="{FF2B5EF4-FFF2-40B4-BE49-F238E27FC236}">
                    <a16:creationId xmlns:a16="http://schemas.microsoft.com/office/drawing/2014/main" id="{FC4C4DBF-EBB0-AF45-B301-96F3731355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03906" y="814709"/>
                <a:ext cx="1936749" cy="70788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2 so-called</a:t>
                </a:r>
                <a:br>
                  <a:rPr kumimoji="0" lang="en-US" sz="200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200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“Steiner-points”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8137922-51A3-234E-8183-B7AA18767108}"/>
                </a:ext>
              </a:extLst>
            </p:cNvPr>
            <p:cNvSpPr txBox="1"/>
            <p:nvPr/>
          </p:nvSpPr>
          <p:spPr>
            <a:xfrm>
              <a:off x="3409737" y="3347106"/>
              <a:ext cx="885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EASY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7AB2DE-3745-2540-B480-405A372A2657}"/>
                </a:ext>
              </a:extLst>
            </p:cNvPr>
            <p:cNvSpPr txBox="1"/>
            <p:nvPr/>
          </p:nvSpPr>
          <p:spPr>
            <a:xfrm>
              <a:off x="7644606" y="3366514"/>
              <a:ext cx="1013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HARD!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2523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291C-4B60-1140-BC9E-E9F134B77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</a:t>
            </a:r>
            <a:r>
              <a:rPr lang="en-US" baseline="30000" dirty="0"/>
              <a:t>th</a:t>
            </a:r>
            <a:r>
              <a:rPr lang="en-US" dirty="0"/>
              <a:t> DIMACS Implementation Challenge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4E946F-BF40-FE4F-85A9-5A56DB141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5614"/>
            <a:ext cx="5752923" cy="38056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A3E492-9C97-494F-A680-290BAE9EE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278" y="1585614"/>
            <a:ext cx="4607522" cy="3968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532DE3-B059-534D-B54C-88A1BFD56CAA}"/>
              </a:ext>
            </a:extLst>
          </p:cNvPr>
          <p:cNvSpPr txBox="1"/>
          <p:nvPr/>
        </p:nvSpPr>
        <p:spPr>
          <a:xfrm>
            <a:off x="838200" y="575407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11th DIMACS Implementation Challenge in Collaboration with ICERM: Steiner Tree Problems: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https://dimacs11.zib.de/home.html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591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26CF-DEBB-F04E-8E10-301A2EA6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Handle Non-unit Grids?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C4295-C984-0F48-A492-4EB9DB5FA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Practical maze routing (routing area) are non-unit</a:t>
            </a:r>
          </a:p>
          <a:p>
            <a:pPr lvl="1"/>
            <a:r>
              <a:rPr lang="en-US" dirty="0"/>
              <a:t>Wires should avoid going through high-congested areas</a:t>
            </a:r>
          </a:p>
          <a:p>
            <a:pPr lvl="1"/>
            <a:r>
              <a:rPr lang="en-US" dirty="0"/>
              <a:t>Wires should avoid going through blocked areas</a:t>
            </a:r>
          </a:p>
          <a:p>
            <a:pPr lvl="1"/>
            <a:r>
              <a:rPr lang="en-US" dirty="0"/>
              <a:t>Wires should avoid going through constrained areas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b="1" dirty="0"/>
              <a:t>Can we apply maze routing algorithm still?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03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86949-38E2-F84C-B40A-0E942A9E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Router on Non-unit Grids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A5F8457-A2B8-0E46-8F61-CF3DF9753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2864643"/>
            <a:ext cx="2286000" cy="1128713"/>
          </a:xfrm>
          <a:prstGeom prst="rect">
            <a:avLst/>
          </a:prstGeom>
          <a:solidFill>
            <a:srgbClr val="FCFEB9"/>
          </a:solidFill>
          <a:ln w="508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latin typeface="Arial Narrow"/>
            </a:endParaRP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2FF98391-9B35-2843-A384-27AC5EE5421A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774031"/>
            <a:ext cx="3556000" cy="3309938"/>
            <a:chOff x="336" y="904"/>
            <a:chExt cx="2240" cy="2780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38AAB971-001A-E94E-8FCD-5A09E4CBD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904"/>
              <a:ext cx="2240" cy="278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7130E929-4B82-7947-BF9A-8253D1AC2B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" y="1352"/>
              <a:ext cx="22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4A2CF89C-1AAC-2B4B-997B-81A927F265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" y="1820"/>
              <a:ext cx="22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752CA3D7-407D-B24D-AE4E-88C556CB3F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" y="2288"/>
              <a:ext cx="22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161F66BE-9C03-D747-B58C-CCCFD59A3C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" y="2756"/>
              <a:ext cx="22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73A80300-9C04-0846-B912-E537835163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" y="3224"/>
              <a:ext cx="22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F98030C2-B3B4-5E4A-97E8-CB085E5FC3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" y="916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35B7CE19-018B-824E-B5F6-217CD3DDB9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" y="904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3D6D3E2F-3878-8A44-9A51-3117D39829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0" y="904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570F3EF8-DB12-1247-A0C0-3AD716B53E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0" y="904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AF3E914F-79C4-094E-8AD4-9CBACDB8D9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0" y="904"/>
              <a:ext cx="0" cy="2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 Narrow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1CF2DAE-6CF2-F840-A327-851DCC5CC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6063" y="2416969"/>
            <a:ext cx="323006" cy="3975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Arial Narrow"/>
              </a:rPr>
              <a:t>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997C86-44DC-3A4C-AF38-6F2364527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513" y="4145756"/>
            <a:ext cx="311234" cy="3975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Arial Narrow"/>
              </a:rPr>
              <a:t>T</a:t>
            </a:r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03F524CB-A967-E84B-AC87-B49C0A33D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4369" y="2984677"/>
            <a:ext cx="2034212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rial Narrow"/>
              </a:rPr>
              <a:t>  3       3          3        3</a:t>
            </a: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500B4022-A63B-004C-A9A7-96B57C73B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919" y="3499313"/>
            <a:ext cx="2087111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rial Narrow"/>
              </a:rPr>
              <a:t>  3       3          3        3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35E938-90D1-8D44-9CC2-BEFB3536EC8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749713" y="3993357"/>
            <a:ext cx="1122209" cy="92977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463A9A2-783B-7949-AD2A-D43D28741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922" y="1466849"/>
            <a:ext cx="6481877" cy="4710113"/>
          </a:xfrm>
        </p:spPr>
        <p:txBody>
          <a:bodyPr/>
          <a:lstStyle/>
          <a:p>
            <a:r>
              <a:rPr lang="en-US" b="1" dirty="0"/>
              <a:t>Old problem</a:t>
            </a:r>
          </a:p>
          <a:p>
            <a:pPr lvl="1"/>
            <a:r>
              <a:rPr lang="en-US" dirty="0"/>
              <a:t>Each cell in grid costs the </a:t>
            </a:r>
            <a:r>
              <a:rPr lang="en-US" b="1" dirty="0"/>
              <a:t>same </a:t>
            </a:r>
            <a:r>
              <a:rPr lang="en-US" dirty="0"/>
              <a:t>to cross it with a wire</a:t>
            </a:r>
          </a:p>
          <a:p>
            <a:pPr lvl="1"/>
            <a:r>
              <a:rPr lang="en-US" dirty="0"/>
              <a:t>Cost ==1,  unit-cost</a:t>
            </a:r>
          </a:p>
          <a:p>
            <a:pPr lvl="1"/>
            <a:r>
              <a:rPr lang="en-US" dirty="0"/>
              <a:t>Is this </a:t>
            </a:r>
            <a:r>
              <a:rPr lang="en-US" b="1" i="1" dirty="0"/>
              <a:t>necessary</a:t>
            </a:r>
            <a:r>
              <a:rPr lang="en-US" dirty="0"/>
              <a:t>? No!</a:t>
            </a:r>
          </a:p>
          <a:p>
            <a:r>
              <a:rPr lang="en-US" b="1" dirty="0"/>
              <a:t>Now, in practice</a:t>
            </a:r>
          </a:p>
          <a:p>
            <a:pPr lvl="1"/>
            <a:r>
              <a:rPr lang="en-US" dirty="0"/>
              <a:t> Given grid,  Source and target</a:t>
            </a:r>
          </a:p>
          <a:p>
            <a:pPr lvl="1"/>
            <a:r>
              <a:rPr lang="en-US" dirty="0"/>
              <a:t> Different weights for each cell</a:t>
            </a:r>
          </a:p>
          <a:p>
            <a:r>
              <a:rPr lang="en-US" b="1" dirty="0"/>
              <a:t>Problem formulation</a:t>
            </a:r>
          </a:p>
          <a:p>
            <a:pPr lvl="1"/>
            <a:r>
              <a:rPr lang="en-US" dirty="0"/>
              <a:t>Find </a:t>
            </a:r>
            <a:r>
              <a:rPr lang="en-US" dirty="0">
                <a:solidFill>
                  <a:srgbClr val="FF0000"/>
                </a:solidFill>
              </a:rPr>
              <a:t>minimum cost path </a:t>
            </a:r>
            <a:r>
              <a:rPr lang="en-US" dirty="0"/>
              <a:t>(i.e., shortest path) connecting source and target.</a:t>
            </a:r>
          </a:p>
        </p:txBody>
      </p:sp>
    </p:spTree>
    <p:extLst>
      <p:ext uri="{BB962C8B-B14F-4D97-AF65-F5344CB8AC3E}">
        <p14:creationId xmlns:p14="http://schemas.microsoft.com/office/powerpoint/2010/main" val="3756775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9F2C-5D3C-6240-CEA0-B1F4E3120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01CD7-88B7-58DB-1C3D-55A84D33C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8128390" cy="522655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Scale</a:t>
            </a:r>
          </a:p>
          <a:p>
            <a:pPr lvl="1"/>
            <a:r>
              <a:rPr lang="en-US" dirty="0"/>
              <a:t>Big chips have an enormous number (</a:t>
            </a:r>
            <a:r>
              <a:rPr lang="en-US" b="1" dirty="0">
                <a:solidFill>
                  <a:srgbClr val="FF0000"/>
                </a:solidFill>
              </a:rPr>
              <a:t>millions</a:t>
            </a:r>
            <a:r>
              <a:rPr lang="en-US" dirty="0"/>
              <a:t>) of wires</a:t>
            </a:r>
          </a:p>
          <a:p>
            <a:pPr lvl="1"/>
            <a:r>
              <a:rPr lang="en-US" dirty="0"/>
              <a:t>Not every wire gets to take an “easy” path to connect its pins</a:t>
            </a:r>
          </a:p>
          <a:p>
            <a:pPr lvl="1"/>
            <a:r>
              <a:rPr lang="en-US" b="1" dirty="0">
                <a:solidFill>
                  <a:srgbClr val="800000"/>
                </a:solidFill>
              </a:rPr>
              <a:t>Must </a:t>
            </a:r>
            <a:r>
              <a:rPr lang="en-US" dirty="0"/>
              <a:t>connect them all--can’t afford to tweak many wires manually</a:t>
            </a:r>
          </a:p>
          <a:p>
            <a:r>
              <a:rPr lang="en-US" b="1" dirty="0"/>
              <a:t>Geometric complexity</a:t>
            </a:r>
          </a:p>
          <a:p>
            <a:pPr lvl="1"/>
            <a:r>
              <a:rPr lang="en-US" dirty="0"/>
              <a:t>It used to be representing the layout was a simple “grid”</a:t>
            </a:r>
          </a:p>
          <a:p>
            <a:pPr lvl="1"/>
            <a:r>
              <a:rPr lang="en-US" dirty="0"/>
              <a:t>No longer true: at nanoscale, </a:t>
            </a:r>
            <a:r>
              <a:rPr lang="en-US" b="1" dirty="0">
                <a:solidFill>
                  <a:srgbClr val="FF0000"/>
                </a:solidFill>
              </a:rPr>
              <a:t>geometry rules are complex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 makes routing hard</a:t>
            </a:r>
          </a:p>
          <a:p>
            <a:r>
              <a:rPr lang="en-US" b="1" dirty="0"/>
              <a:t>Electrical complexity</a:t>
            </a:r>
          </a:p>
          <a:p>
            <a:pPr lvl="1"/>
            <a:r>
              <a:rPr lang="en-US" dirty="0"/>
              <a:t>It’s not enough to make sure you connect all the wires</a:t>
            </a:r>
          </a:p>
          <a:p>
            <a:pPr lvl="1"/>
            <a:r>
              <a:rPr lang="en-US" dirty="0"/>
              <a:t>Must ensure </a:t>
            </a:r>
            <a:r>
              <a:rPr lang="en-US" b="1" dirty="0">
                <a:solidFill>
                  <a:srgbClr val="800000"/>
                </a:solidFill>
              </a:rPr>
              <a:t>delays</a:t>
            </a:r>
            <a:r>
              <a:rPr lang="en-US" b="1" i="1" dirty="0">
                <a:solidFill>
                  <a:srgbClr val="800000"/>
                </a:solidFill>
              </a:rPr>
              <a:t> </a:t>
            </a:r>
            <a:r>
              <a:rPr lang="en-US" dirty="0"/>
              <a:t>thru the wires are not too big</a:t>
            </a:r>
          </a:p>
          <a:p>
            <a:pPr lvl="1"/>
            <a:r>
              <a:rPr lang="en-US" dirty="0"/>
              <a:t>And wire-to-wire </a:t>
            </a:r>
            <a:r>
              <a:rPr lang="en-US" b="1" dirty="0">
                <a:solidFill>
                  <a:srgbClr val="FF0000"/>
                </a:solidFill>
              </a:rPr>
              <a:t>interactions</a:t>
            </a:r>
            <a:r>
              <a:rPr lang="en-US" b="1" i="1" dirty="0">
                <a:solidFill>
                  <a:srgbClr val="800000"/>
                </a:solidFill>
              </a:rPr>
              <a:t> </a:t>
            </a:r>
            <a:r>
              <a:rPr lang="en-US" dirty="0"/>
              <a:t>(crosstalk) don’t mess 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61169B-B619-F6BA-7B90-DEB4E7E2B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634" y="1716075"/>
            <a:ext cx="2270166" cy="404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63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F10D060C-A253-1A41-AE6C-3DA9A3276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0033" y="3993356"/>
            <a:ext cx="562018" cy="5429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latin typeface="Arial Narrow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17233DB4-D671-FB4E-809C-4B72B0B1E9E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950368" y="3092452"/>
            <a:ext cx="2214561" cy="6730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latin typeface="Arial Narrow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86949-38E2-F84C-B40A-0E942A9E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Router on Non-unit Grids (cont’d)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A5F8457-A2B8-0E46-8F61-CF3DF9753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2321721"/>
            <a:ext cx="2286000" cy="5594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latin typeface="Arial Narrow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8AAB971-001A-E94E-8FCD-5A09E4CBD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74031"/>
            <a:ext cx="3556000" cy="330993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latin typeface="Arial Narrow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7130E929-4B82-7947-BF9A-8253D1AC2B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250" y="2307431"/>
            <a:ext cx="35179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latin typeface="Arial Narrow"/>
            </a:endParaRP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4A2CF89C-1AAC-2B4B-997B-81A927F2655D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250" y="2864644"/>
            <a:ext cx="35179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latin typeface="Arial Narrow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752CA3D7-407D-B24D-AE4E-88C556CB3F06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250" y="3421856"/>
            <a:ext cx="35179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latin typeface="Arial Narrow"/>
            </a:endParaRP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161F66BE-9C03-D747-B58C-CCCFD59A3C67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250" y="3979069"/>
            <a:ext cx="35179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latin typeface="Arial Narrow"/>
            </a:endParaRPr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73A80300-9C04-0846-B912-E5378351637E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250" y="4536281"/>
            <a:ext cx="35179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latin typeface="Arial Narrow"/>
            </a:endParaRPr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F98030C2-B3B4-5E4A-97E8-CB085E5FC33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6050" y="1788319"/>
            <a:ext cx="0" cy="3295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latin typeface="Arial Narrow"/>
            </a:endParaRP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35B7CE19-018B-824E-B5F6-217CD3DDB9F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8500" y="1774031"/>
            <a:ext cx="0" cy="3295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latin typeface="Arial Narrow"/>
            </a:endParaRP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3D6D3E2F-3878-8A44-9A51-3117D398290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9050" y="1774031"/>
            <a:ext cx="0" cy="3295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latin typeface="Arial Narrow"/>
            </a:endParaRPr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570F3EF8-DB12-1247-A0C0-3AD716B53E9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1774031"/>
            <a:ext cx="0" cy="3295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latin typeface="Arial Narrow"/>
            </a:endParaRPr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AF3E914F-79C4-094E-8AD4-9CBACDB8D9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2050" y="1774031"/>
            <a:ext cx="0" cy="3295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latin typeface="Arial Narrow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CF2DAE-6CF2-F840-A327-851DCC5CC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6063" y="2416969"/>
            <a:ext cx="323006" cy="3975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Arial Narrow"/>
              </a:rPr>
              <a:t>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997C86-44DC-3A4C-AF38-6F2364527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1158" y="4055751"/>
            <a:ext cx="311234" cy="3975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Arial Narrow"/>
              </a:rPr>
              <a:t>T</a:t>
            </a:r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03F524CB-A967-E84B-AC87-B49C0A33D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4369" y="2984677"/>
            <a:ext cx="2034212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rial Narrow"/>
              </a:rPr>
              <a:t>  3       3          3        3</a:t>
            </a: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500B4022-A63B-004C-A9A7-96B57C73B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919" y="3499313"/>
            <a:ext cx="2087111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rial Narrow"/>
              </a:rPr>
              <a:t>  3       3          3        3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35E938-90D1-8D44-9CC2-BEFB3536EC8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781457" y="4062055"/>
            <a:ext cx="1122209" cy="92977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463A9A2-783B-7949-AD2A-D43D28741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922" y="1466849"/>
            <a:ext cx="6481877" cy="4710113"/>
          </a:xfrm>
        </p:spPr>
        <p:txBody>
          <a:bodyPr/>
          <a:lstStyle/>
          <a:p>
            <a:r>
              <a:rPr lang="en-US" b="1" dirty="0"/>
              <a:t>Old problem</a:t>
            </a:r>
          </a:p>
          <a:p>
            <a:pPr lvl="1"/>
            <a:r>
              <a:rPr lang="en-US" dirty="0"/>
              <a:t>Each cell in grid costs the </a:t>
            </a:r>
            <a:r>
              <a:rPr lang="en-US" b="1" dirty="0"/>
              <a:t>same </a:t>
            </a:r>
            <a:r>
              <a:rPr lang="en-US" dirty="0"/>
              <a:t>to cross it with a wire</a:t>
            </a:r>
          </a:p>
          <a:p>
            <a:pPr lvl="1"/>
            <a:r>
              <a:rPr lang="en-US" dirty="0"/>
              <a:t>Cost ==1,  unit-cost</a:t>
            </a:r>
          </a:p>
          <a:p>
            <a:pPr lvl="1"/>
            <a:r>
              <a:rPr lang="en-US" dirty="0"/>
              <a:t>Is this </a:t>
            </a:r>
            <a:r>
              <a:rPr lang="en-US" b="1" i="1" dirty="0"/>
              <a:t>necessary</a:t>
            </a:r>
            <a:r>
              <a:rPr lang="en-US" dirty="0"/>
              <a:t>? No!</a:t>
            </a:r>
          </a:p>
          <a:p>
            <a:r>
              <a:rPr lang="en-US" b="1" dirty="0"/>
              <a:t>Now, in practice</a:t>
            </a:r>
          </a:p>
          <a:p>
            <a:pPr lvl="1"/>
            <a:r>
              <a:rPr lang="en-US" dirty="0"/>
              <a:t> Given grid,  Source and target</a:t>
            </a:r>
          </a:p>
          <a:p>
            <a:pPr lvl="1"/>
            <a:r>
              <a:rPr lang="en-US" dirty="0"/>
              <a:t> Different weights for each cell</a:t>
            </a:r>
          </a:p>
          <a:p>
            <a:r>
              <a:rPr lang="en-US" b="1" dirty="0"/>
              <a:t>Problem formulation</a:t>
            </a:r>
          </a:p>
          <a:p>
            <a:pPr lvl="1"/>
            <a:r>
              <a:rPr lang="en-US" dirty="0"/>
              <a:t>Find </a:t>
            </a:r>
            <a:r>
              <a:rPr lang="en-US" dirty="0">
                <a:solidFill>
                  <a:srgbClr val="FF0000"/>
                </a:solidFill>
              </a:rPr>
              <a:t>minimum cost path </a:t>
            </a:r>
            <a:r>
              <a:rPr lang="en-US" dirty="0"/>
              <a:t>(i.e., shortest path) connecting source and target.</a:t>
            </a:r>
          </a:p>
        </p:txBody>
      </p:sp>
    </p:spTree>
    <p:extLst>
      <p:ext uri="{BB962C8B-B14F-4D97-AF65-F5344CB8AC3E}">
        <p14:creationId xmlns:p14="http://schemas.microsoft.com/office/powerpoint/2010/main" val="980485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68FCA-3786-744C-BB6B-090AD47EE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48C33F-8799-E341-A2C1-8B207B4E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Graph Algorithm Lecture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F63E79-641D-B703-4F49-EF8F22553317}"/>
              </a:ext>
            </a:extLst>
          </p:cNvPr>
          <p:cNvSpPr/>
          <p:nvPr/>
        </p:nvSpPr>
        <p:spPr>
          <a:xfrm>
            <a:off x="914402" y="2850336"/>
            <a:ext cx="3624943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/>
              <a:t>procedure</a:t>
            </a:r>
            <a:r>
              <a:rPr lang="en-US" dirty="0"/>
              <a:t> SPFA(</a:t>
            </a:r>
            <a:r>
              <a:rPr lang="en-US" i="1" dirty="0"/>
              <a:t>G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dirty="0"/>
              <a:t>) </a:t>
            </a:r>
          </a:p>
          <a:p>
            <a:r>
              <a:rPr lang="en-US" dirty="0"/>
              <a:t>1    </a:t>
            </a:r>
            <a:r>
              <a:rPr lang="en-US" b="1" dirty="0"/>
              <a:t>for</a:t>
            </a:r>
            <a:r>
              <a:rPr lang="en-US" dirty="0"/>
              <a:t> each vertex </a:t>
            </a:r>
            <a:r>
              <a:rPr lang="en-US" i="1" dirty="0"/>
              <a:t>v</a:t>
            </a:r>
            <a:r>
              <a:rPr lang="en-US" dirty="0"/>
              <a:t> ≠ </a:t>
            </a:r>
            <a:r>
              <a:rPr lang="en-US" i="1" dirty="0"/>
              <a:t>s</a:t>
            </a:r>
            <a:r>
              <a:rPr lang="en-US" dirty="0"/>
              <a:t> in </a:t>
            </a:r>
            <a:r>
              <a:rPr lang="en-US" i="1" dirty="0"/>
              <a:t>V</a:t>
            </a:r>
            <a:r>
              <a:rPr lang="en-US" dirty="0"/>
              <a:t>(</a:t>
            </a:r>
            <a:r>
              <a:rPr lang="en-US" i="1" dirty="0"/>
              <a:t>G</a:t>
            </a:r>
            <a:r>
              <a:rPr lang="en-US" dirty="0"/>
              <a:t>) </a:t>
            </a:r>
          </a:p>
          <a:p>
            <a:pPr marL="342900" indent="-342900">
              <a:buAutoNum type="arabicPlain" startAt="2"/>
            </a:pPr>
            <a:r>
              <a:rPr lang="en-US" dirty="0"/>
              <a:t>   d(</a:t>
            </a:r>
            <a:r>
              <a:rPr lang="en-US" i="1" dirty="0"/>
              <a:t>v</a:t>
            </a:r>
            <a:r>
              <a:rPr lang="en-US" dirty="0"/>
              <a:t>) := ∞ </a:t>
            </a:r>
          </a:p>
          <a:p>
            <a:pPr marL="342900" indent="-342900">
              <a:buAutoNum type="arabicPlain" startAt="2"/>
            </a:pPr>
            <a:r>
              <a:rPr lang="en-US" dirty="0"/>
              <a:t>d(</a:t>
            </a:r>
            <a:r>
              <a:rPr lang="en-US" i="1" dirty="0"/>
              <a:t>s</a:t>
            </a:r>
            <a:r>
              <a:rPr lang="en-US" dirty="0"/>
              <a:t>) := 0 </a:t>
            </a:r>
          </a:p>
          <a:p>
            <a:pPr marL="342900" indent="-342900">
              <a:buAutoNum type="arabicPlain" startAt="2"/>
            </a:pPr>
            <a:r>
              <a:rPr lang="en-US" dirty="0"/>
              <a:t>push </a:t>
            </a:r>
            <a:r>
              <a:rPr lang="en-US" i="1" dirty="0"/>
              <a:t>s</a:t>
            </a:r>
            <a:r>
              <a:rPr lang="en-US" dirty="0"/>
              <a:t> into </a:t>
            </a:r>
            <a:r>
              <a:rPr lang="en-US" i="1" dirty="0"/>
              <a:t>Q</a:t>
            </a:r>
            <a:r>
              <a:rPr lang="en-US" dirty="0"/>
              <a:t> </a:t>
            </a:r>
          </a:p>
          <a:p>
            <a:pPr marL="342900" indent="-342900">
              <a:buAutoNum type="arabicPlain" startAt="2"/>
            </a:pPr>
            <a:r>
              <a:rPr lang="en-US" b="1" dirty="0"/>
              <a:t>while</a:t>
            </a:r>
            <a:r>
              <a:rPr lang="en-US" dirty="0"/>
              <a:t> </a:t>
            </a:r>
            <a:r>
              <a:rPr lang="en-US" i="1" dirty="0"/>
              <a:t>Q</a:t>
            </a:r>
            <a:r>
              <a:rPr lang="en-US" dirty="0"/>
              <a:t> is not empty </a:t>
            </a:r>
            <a:r>
              <a:rPr lang="en-US" b="1" dirty="0"/>
              <a:t>do</a:t>
            </a:r>
            <a:r>
              <a:rPr lang="en-US" dirty="0"/>
              <a:t> </a:t>
            </a:r>
          </a:p>
          <a:p>
            <a:pPr marL="342900" indent="-342900">
              <a:buAutoNum type="arabicPlain" startAt="2"/>
            </a:pPr>
            <a:r>
              <a:rPr lang="en-US" i="1" dirty="0"/>
              <a:t>   u</a:t>
            </a:r>
            <a:r>
              <a:rPr lang="en-US" dirty="0"/>
              <a:t> := </a:t>
            </a:r>
            <a:r>
              <a:rPr lang="en-US" i="1" dirty="0" err="1"/>
              <a:t>Q.</a:t>
            </a:r>
            <a:r>
              <a:rPr lang="en-US" dirty="0" err="1"/>
              <a:t>pop</a:t>
            </a:r>
            <a:r>
              <a:rPr lang="en-US" dirty="0"/>
              <a:t>() </a:t>
            </a:r>
          </a:p>
          <a:p>
            <a:pPr marL="342900" indent="-342900">
              <a:buAutoNum type="arabicPlain" startAt="2"/>
            </a:pPr>
            <a:r>
              <a:rPr lang="en-US" b="1" dirty="0"/>
              <a:t>   for each</a:t>
            </a:r>
            <a:r>
              <a:rPr lang="en-US" dirty="0"/>
              <a:t> edge (</a:t>
            </a:r>
            <a:r>
              <a:rPr lang="en-US" i="1" dirty="0"/>
              <a:t>u</a:t>
            </a:r>
            <a:r>
              <a:rPr lang="en-US" dirty="0"/>
              <a:t>, </a:t>
            </a:r>
            <a:r>
              <a:rPr lang="en-US" i="1" dirty="0"/>
              <a:t>v</a:t>
            </a:r>
            <a:r>
              <a:rPr lang="en-US" dirty="0"/>
              <a:t>) in </a:t>
            </a:r>
            <a:r>
              <a:rPr lang="en-US" i="1" dirty="0"/>
              <a:t>E</a:t>
            </a:r>
            <a:r>
              <a:rPr lang="en-US" dirty="0"/>
              <a:t>(</a:t>
            </a:r>
            <a:r>
              <a:rPr lang="en-US" i="1" dirty="0"/>
              <a:t>G</a:t>
            </a:r>
            <a:r>
              <a:rPr lang="en-US" dirty="0"/>
              <a:t>) </a:t>
            </a:r>
            <a:r>
              <a:rPr lang="en-US" b="1" dirty="0"/>
              <a:t>do</a:t>
            </a:r>
            <a:r>
              <a:rPr lang="en-US" dirty="0"/>
              <a:t> </a:t>
            </a:r>
          </a:p>
          <a:p>
            <a:pPr marL="342900" indent="-342900">
              <a:buAutoNum type="arabicPlain" startAt="2"/>
            </a:pPr>
            <a:r>
              <a:rPr lang="en-US" dirty="0"/>
              <a:t>      </a:t>
            </a:r>
            <a:r>
              <a:rPr lang="en-US" b="1" dirty="0"/>
              <a:t>if</a:t>
            </a:r>
            <a:r>
              <a:rPr lang="en-US" dirty="0"/>
              <a:t> d(</a:t>
            </a:r>
            <a:r>
              <a:rPr lang="en-US" i="1" dirty="0"/>
              <a:t>u</a:t>
            </a:r>
            <a:r>
              <a:rPr lang="en-US" dirty="0"/>
              <a:t>) + w(</a:t>
            </a:r>
            <a:r>
              <a:rPr lang="en-US" i="1" dirty="0"/>
              <a:t>u</a:t>
            </a:r>
            <a:r>
              <a:rPr lang="en-US" dirty="0"/>
              <a:t>, </a:t>
            </a:r>
            <a:r>
              <a:rPr lang="en-US" i="1" dirty="0"/>
              <a:t>v</a:t>
            </a:r>
            <a:r>
              <a:rPr lang="en-US" dirty="0"/>
              <a:t>) &lt; d(</a:t>
            </a:r>
            <a:r>
              <a:rPr lang="en-US" i="1" dirty="0"/>
              <a:t>v</a:t>
            </a:r>
            <a:r>
              <a:rPr lang="en-US" dirty="0"/>
              <a:t>) </a:t>
            </a:r>
            <a:r>
              <a:rPr lang="en-US" b="1" dirty="0"/>
              <a:t>then</a:t>
            </a:r>
            <a:r>
              <a:rPr lang="en-US" dirty="0"/>
              <a:t> </a:t>
            </a:r>
          </a:p>
          <a:p>
            <a:pPr marL="342900" indent="-342900">
              <a:buAutoNum type="arabicPlain" startAt="2"/>
            </a:pPr>
            <a:r>
              <a:rPr lang="en-US" dirty="0"/>
              <a:t>         d(</a:t>
            </a:r>
            <a:r>
              <a:rPr lang="en-US" i="1" dirty="0"/>
              <a:t>v</a:t>
            </a:r>
            <a:r>
              <a:rPr lang="en-US" dirty="0"/>
              <a:t>) := d(</a:t>
            </a:r>
            <a:r>
              <a:rPr lang="en-US" i="1" dirty="0"/>
              <a:t>u</a:t>
            </a:r>
            <a:r>
              <a:rPr lang="en-US" dirty="0"/>
              <a:t>) + w(</a:t>
            </a:r>
            <a:r>
              <a:rPr lang="en-US" i="1" dirty="0"/>
              <a:t>u</a:t>
            </a:r>
            <a:r>
              <a:rPr lang="en-US" dirty="0"/>
              <a:t>, </a:t>
            </a:r>
            <a:r>
              <a:rPr lang="en-US" i="1" dirty="0"/>
              <a:t>v</a:t>
            </a:r>
            <a:r>
              <a:rPr lang="en-US" dirty="0"/>
              <a:t>) </a:t>
            </a:r>
          </a:p>
          <a:p>
            <a:pPr marL="342900" indent="-342900">
              <a:buAutoNum type="arabicPlain" startAt="2"/>
            </a:pPr>
            <a:r>
              <a:rPr lang="en-US" b="1" dirty="0"/>
              <a:t>         if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dirty="0"/>
              <a:t> is not in </a:t>
            </a:r>
            <a:r>
              <a:rPr lang="en-US" i="1" dirty="0"/>
              <a:t>Q</a:t>
            </a:r>
            <a:r>
              <a:rPr lang="en-US" dirty="0"/>
              <a:t> </a:t>
            </a:r>
            <a:r>
              <a:rPr lang="en-US" b="1" dirty="0"/>
              <a:t>then</a:t>
            </a:r>
            <a:r>
              <a:rPr lang="en-US" dirty="0"/>
              <a:t> </a:t>
            </a:r>
          </a:p>
          <a:p>
            <a:pPr marL="342900" indent="-342900">
              <a:buAutoNum type="arabicPlain" startAt="2"/>
            </a:pPr>
            <a:r>
              <a:rPr lang="en-US" dirty="0"/>
              <a:t>            push </a:t>
            </a:r>
            <a:r>
              <a:rPr lang="en-US" i="1" dirty="0"/>
              <a:t>v</a:t>
            </a:r>
            <a:r>
              <a:rPr lang="en-US" dirty="0"/>
              <a:t> into </a:t>
            </a:r>
            <a:r>
              <a:rPr lang="en-US" i="1" dirty="0"/>
              <a:t>Q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0E15E50-4F09-A010-31F0-B6FED1F71C77}"/>
              </a:ext>
            </a:extLst>
          </p:cNvPr>
          <p:cNvSpPr txBox="1">
            <a:spLocks/>
          </p:cNvSpPr>
          <p:nvPr/>
        </p:nvSpPr>
        <p:spPr>
          <a:xfrm>
            <a:off x="838200" y="1466849"/>
            <a:ext cx="10515600" cy="4710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ea typeface="新細明體" charset="-120"/>
              </a:rPr>
              <a:t>Shortest-path-faster algorithm (SPFA)</a:t>
            </a:r>
          </a:p>
          <a:p>
            <a:pPr lvl="1"/>
            <a:r>
              <a:rPr lang="en-US" dirty="0">
                <a:ea typeface="新細明體" charset="-120"/>
              </a:rPr>
              <a:t>Only perform relaxation from active vertices</a:t>
            </a:r>
          </a:p>
          <a:p>
            <a:pPr lvl="1"/>
            <a:r>
              <a:rPr lang="en-US" dirty="0">
                <a:ea typeface="新細明體" charset="-120"/>
              </a:rPr>
              <a:t>Largely reduce the relaxation times 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AF8201-300D-1F28-1760-BBE5708B3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206" y="1559378"/>
            <a:ext cx="3455594" cy="343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4" descr="v">
            <a:extLst>
              <a:ext uri="{FF2B5EF4-FFF2-40B4-BE49-F238E27FC236}">
                <a16:creationId xmlns:a16="http://schemas.microsoft.com/office/drawing/2014/main" id="{1C4B09DE-CC9C-8676-7F37-DEB8BA4E96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772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5" descr="u">
            <a:extLst>
              <a:ext uri="{FF2B5EF4-FFF2-40B4-BE49-F238E27FC236}">
                <a16:creationId xmlns:a16="http://schemas.microsoft.com/office/drawing/2014/main" id="{2313A7E3-DC0B-1E9B-3488-918A84812F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218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Q">
            <a:extLst>
              <a:ext uri="{FF2B5EF4-FFF2-40B4-BE49-F238E27FC236}">
                <a16:creationId xmlns:a16="http://schemas.microsoft.com/office/drawing/2014/main" id="{D8CDDC6F-A82E-838C-B2A0-CCAE808FA3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711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7" descr="v">
            <a:extLst>
              <a:ext uri="{FF2B5EF4-FFF2-40B4-BE49-F238E27FC236}">
                <a16:creationId xmlns:a16="http://schemas.microsoft.com/office/drawing/2014/main" id="{086D622A-F24C-E884-C78F-E84A6FEFFD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42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1DC710-A805-98E4-659E-33B6B4B22754}"/>
              </a:ext>
            </a:extLst>
          </p:cNvPr>
          <p:cNvSpPr txBox="1"/>
          <p:nvPr/>
        </p:nvSpPr>
        <p:spPr>
          <a:xfrm>
            <a:off x="7929479" y="5091794"/>
            <a:ext cx="3624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red lines </a:t>
            </a:r>
            <a:r>
              <a:rPr lang="en-US" dirty="0"/>
              <a:t>are shortest path covering </a:t>
            </a:r>
            <a:r>
              <a:rPr lang="en-US" b="1" dirty="0">
                <a:solidFill>
                  <a:srgbClr val="0432FF"/>
                </a:solidFill>
              </a:rPr>
              <a:t>blue lines </a:t>
            </a:r>
            <a:r>
              <a:rPr lang="en-US" dirty="0"/>
              <a:t>are relaxations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5174532A-B91C-44F7-0982-B3E144447CAE}"/>
              </a:ext>
            </a:extLst>
          </p:cNvPr>
          <p:cNvSpPr/>
          <p:nvPr/>
        </p:nvSpPr>
        <p:spPr>
          <a:xfrm>
            <a:off x="4953000" y="3821904"/>
            <a:ext cx="2879894" cy="1827781"/>
          </a:xfrm>
          <a:prstGeom prst="wedgeRoundRectCallout">
            <a:avLst>
              <a:gd name="adj1" fmla="val -63578"/>
              <a:gd name="adj2" fmla="val 33344"/>
              <a:gd name="adj3" fmla="val 16667"/>
            </a:avLst>
          </a:prstGeom>
          <a:solidFill>
            <a:srgbClr val="0432FF"/>
          </a:solidFill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Relaxation happens only at active vertices (in queue) – 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largely reduced redundant relaxations!</a:t>
            </a:r>
          </a:p>
        </p:txBody>
      </p:sp>
      <p:sp>
        <p:nvSpPr>
          <p:cNvPr id="24" name="Alternate Process 23">
            <a:extLst>
              <a:ext uri="{FF2B5EF4-FFF2-40B4-BE49-F238E27FC236}">
                <a16:creationId xmlns:a16="http://schemas.microsoft.com/office/drawing/2014/main" id="{0C747706-7D8E-62C8-53AA-97D21AAC3E96}"/>
              </a:ext>
            </a:extLst>
          </p:cNvPr>
          <p:cNvSpPr/>
          <p:nvPr/>
        </p:nvSpPr>
        <p:spPr>
          <a:xfrm>
            <a:off x="838200" y="4844143"/>
            <a:ext cx="3766457" cy="805543"/>
          </a:xfrm>
          <a:prstGeom prst="flowChartAlternateProcess">
            <a:avLst/>
          </a:prstGeom>
          <a:noFill/>
          <a:ln w="28575">
            <a:solidFill>
              <a:srgbClr val="0432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292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68FCA-3786-744C-BB6B-090AD47EE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48C33F-8799-E341-A2C1-8B207B4E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SPFA to Dijkstra Algorithm</a:t>
            </a:r>
          </a:p>
        </p:txBody>
      </p:sp>
      <p:sp>
        <p:nvSpPr>
          <p:cNvPr id="12" name="AutoShape 4" descr="v">
            <a:extLst>
              <a:ext uri="{FF2B5EF4-FFF2-40B4-BE49-F238E27FC236}">
                <a16:creationId xmlns:a16="http://schemas.microsoft.com/office/drawing/2014/main" id="{1C4B09DE-CC9C-8676-7F37-DEB8BA4E96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772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5" descr="u">
            <a:extLst>
              <a:ext uri="{FF2B5EF4-FFF2-40B4-BE49-F238E27FC236}">
                <a16:creationId xmlns:a16="http://schemas.microsoft.com/office/drawing/2014/main" id="{2313A7E3-DC0B-1E9B-3488-918A84812F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218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Q">
            <a:extLst>
              <a:ext uri="{FF2B5EF4-FFF2-40B4-BE49-F238E27FC236}">
                <a16:creationId xmlns:a16="http://schemas.microsoft.com/office/drawing/2014/main" id="{D8CDDC6F-A82E-838C-B2A0-CCAE808FA3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711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7" descr="v">
            <a:extLst>
              <a:ext uri="{FF2B5EF4-FFF2-40B4-BE49-F238E27FC236}">
                <a16:creationId xmlns:a16="http://schemas.microsoft.com/office/drawing/2014/main" id="{086D622A-F24C-E884-C78F-E84A6FEFFD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42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9AA42518-CD6A-0A3C-CE58-9C6EB7DDA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92" y="1466849"/>
            <a:ext cx="10386241" cy="20313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d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[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s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 0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each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v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</a:t>
            </a:r>
            <a:r>
              <a:rPr lang="en-US" sz="2800" dirty="0" err="1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Î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V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– {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s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}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do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d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[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v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 ¥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S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 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Q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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V	 </a:t>
            </a:r>
            <a:r>
              <a:rPr lang="en-US" sz="2800" b="1" dirty="0">
                <a:solidFill>
                  <a:srgbClr val="CC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⊳</a:t>
            </a:r>
            <a:r>
              <a:rPr lang="en-US" sz="2800" dirty="0">
                <a:solidFill>
                  <a:srgbClr val="0083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rgbClr val="0083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Replacing the SPFA queue with min priority queue!</a:t>
            </a:r>
            <a:endParaRPr lang="en-US" sz="2600" dirty="0">
              <a:solidFill>
                <a:srgbClr val="008A87"/>
              </a:solidFill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  <a:sym typeface="Symbol" pitchFamily="18" charset="2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00D9E44E-AC64-5846-B152-1A89DE844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92" y="3448049"/>
            <a:ext cx="6574236" cy="280692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tabLst>
                <a:tab pos="2289175" algn="l"/>
              </a:tabLst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while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Q ¹ 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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  <a:tabLst>
                <a:tab pos="2289175" algn="l"/>
              </a:tabLst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do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u 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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E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XTRACT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-M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IN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(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Q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)</a:t>
            </a:r>
          </a:p>
          <a:p>
            <a:pPr lvl="2" eaLnBrk="1" hangingPunct="1">
              <a:lnSpc>
                <a:spcPct val="90000"/>
              </a:lnSpc>
              <a:tabLst>
                <a:tab pos="2289175" algn="l"/>
              </a:tabLst>
            </a:pP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S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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S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È {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u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}</a:t>
            </a:r>
          </a:p>
          <a:p>
            <a:pPr lvl="2" eaLnBrk="1" hangingPunct="1">
              <a:lnSpc>
                <a:spcPct val="90000"/>
              </a:lnSpc>
              <a:tabLst>
                <a:tab pos="2289175" algn="l"/>
              </a:tabLst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each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v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Î </a:t>
            </a:r>
            <a:r>
              <a:rPr lang="en-US" sz="2800" i="1" dirty="0" err="1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Adj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[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u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]</a:t>
            </a:r>
          </a:p>
          <a:p>
            <a:pPr lvl="3" eaLnBrk="1" hangingPunct="1">
              <a:lnSpc>
                <a:spcPct val="90000"/>
              </a:lnSpc>
              <a:tabLst>
                <a:tab pos="2289175" algn="l"/>
              </a:tabLst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do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if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 d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[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v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&gt;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d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[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u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] +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w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(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u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,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v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)</a:t>
            </a:r>
          </a:p>
          <a:p>
            <a:pPr lvl="4" eaLnBrk="1" hangingPunct="1">
              <a:lnSpc>
                <a:spcPct val="90000"/>
              </a:lnSpc>
              <a:tabLst>
                <a:tab pos="2289175" algn="l"/>
              </a:tabLst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	then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d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[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v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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d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[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u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] +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w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(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u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,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v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)</a:t>
            </a:r>
          </a:p>
          <a:p>
            <a:pPr lvl="4" eaLnBrk="1" hangingPunct="1">
              <a:lnSpc>
                <a:spcPct val="90000"/>
              </a:lnSpc>
              <a:tabLst>
                <a:tab pos="2289175" algn="l"/>
              </a:tabLst>
            </a:pP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	p[v] 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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u</a:t>
            </a:r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5070D1A8-C868-F05B-DE35-F9D4FD94D5D1}"/>
              </a:ext>
            </a:extLst>
          </p:cNvPr>
          <p:cNvSpPr/>
          <p:nvPr/>
        </p:nvSpPr>
        <p:spPr>
          <a:xfrm>
            <a:off x="964292" y="3006044"/>
            <a:ext cx="10389508" cy="442005"/>
          </a:xfrm>
          <a:prstGeom prst="flowChartAlternateProcess">
            <a:avLst/>
          </a:prstGeom>
          <a:noFill/>
          <a:ln w="28575">
            <a:solidFill>
              <a:srgbClr val="0432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C3E8149-9C1A-210D-37EA-E2F6EBF8F838}"/>
              </a:ext>
            </a:extLst>
          </p:cNvPr>
          <p:cNvSpPr/>
          <p:nvPr/>
        </p:nvSpPr>
        <p:spPr>
          <a:xfrm>
            <a:off x="7336971" y="3962682"/>
            <a:ext cx="4020173" cy="1428469"/>
          </a:xfrm>
          <a:prstGeom prst="wedgeRoundRectCallout">
            <a:avLst>
              <a:gd name="adj1" fmla="val -71789"/>
              <a:gd name="adj2" fmla="val 34817"/>
              <a:gd name="adj3" fmla="val 16667"/>
            </a:avLst>
          </a:prstGeom>
          <a:solidFill>
            <a:srgbClr val="0432FF"/>
          </a:solidFill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Relaxation happens only at the active vertex with the minimum (shortest) value discovered so far! (i.e., vertex 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426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1FA12-71AF-F744-8FF8-D761A8AFF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93E3C-CC28-3D42-98A4-BAE7BF623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 have discussed the routing problem</a:t>
            </a:r>
          </a:p>
          <a:p>
            <a:r>
              <a:rPr lang="en-US" b="1" dirty="0"/>
              <a:t>We have discussed 2-pin net maze routing algorithm</a:t>
            </a:r>
          </a:p>
          <a:p>
            <a:r>
              <a:rPr lang="en-US" b="1" dirty="0"/>
              <a:t>We have discussed n-pin net maze routing algorithm</a:t>
            </a:r>
          </a:p>
          <a:p>
            <a:r>
              <a:rPr lang="en-US" b="1" dirty="0"/>
              <a:t>We have discussed problems of maze routing algorithm</a:t>
            </a:r>
          </a:p>
          <a:p>
            <a:r>
              <a:rPr lang="en-US" b="1" dirty="0"/>
              <a:t>We have discussed optimal “Steiner Tree” router</a:t>
            </a:r>
          </a:p>
          <a:p>
            <a:r>
              <a:rPr lang="en-US" b="1" dirty="0"/>
              <a:t>We have discussed weighted maze routing algorithm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2580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F178-1954-06A6-D021-27A4AE1D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55D1A-E03C-EA2F-6BBF-E3AD36948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5350459" cy="4710113"/>
          </a:xfrm>
        </p:spPr>
        <p:txBody>
          <a:bodyPr>
            <a:normAutofit/>
          </a:bodyPr>
          <a:lstStyle/>
          <a:p>
            <a:r>
              <a:rPr lang="en-US" b="1" dirty="0"/>
              <a:t>Many layers of wires</a:t>
            </a:r>
          </a:p>
          <a:p>
            <a:pPr lvl="1"/>
            <a:r>
              <a:rPr lang="en-US" dirty="0"/>
              <a:t>Made of metal (today, copper)</a:t>
            </a:r>
          </a:p>
          <a:p>
            <a:pPr lvl="1"/>
            <a:r>
              <a:rPr lang="en-US" dirty="0"/>
              <a:t>We can connect wires in different layers with </a:t>
            </a:r>
            <a:r>
              <a:rPr lang="en-US" b="1" dirty="0"/>
              <a:t>vias</a:t>
            </a:r>
          </a:p>
          <a:p>
            <a:r>
              <a:rPr lang="en-US" b="1" dirty="0"/>
              <a:t>A simplified view</a:t>
            </a:r>
          </a:p>
          <a:p>
            <a:pPr lvl="1"/>
            <a:r>
              <a:rPr lang="en-US" dirty="0"/>
              <a:t>Standard cells are using metal on layers 1,2</a:t>
            </a:r>
          </a:p>
          <a:p>
            <a:pPr lvl="1"/>
            <a:r>
              <a:rPr lang="en-US" dirty="0"/>
              <a:t>Routing wires on layers 3-8 </a:t>
            </a:r>
          </a:p>
          <a:p>
            <a:pPr lvl="1"/>
            <a:r>
              <a:rPr lang="en-US" dirty="0"/>
              <a:t>Upper layers (9, 10) reserved for power and clock distribution (e.g., clock tree network)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53B8B-A394-9742-A790-1CB61331C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72" y="1305580"/>
            <a:ext cx="4160009" cy="424684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ABE31AF5-16B1-B642-A20E-CC0E5123E48D}"/>
              </a:ext>
            </a:extLst>
          </p:cNvPr>
          <p:cNvSpPr/>
          <p:nvPr/>
        </p:nvSpPr>
        <p:spPr bwMode="auto">
          <a:xfrm>
            <a:off x="5890652" y="3598182"/>
            <a:ext cx="386408" cy="647083"/>
          </a:xfrm>
          <a:prstGeom prst="rightBrace">
            <a:avLst>
              <a:gd name="adj1" fmla="val 41865"/>
              <a:gd name="adj2" fmla="val 50000"/>
            </a:avLst>
          </a:prstGeom>
          <a:noFill/>
          <a:ln w="571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5F0A34-FB54-8F44-BBE9-042A132B9BC8}"/>
              </a:ext>
            </a:extLst>
          </p:cNvPr>
          <p:cNvCxnSpPr>
            <a:cxnSpLocks/>
          </p:cNvCxnSpPr>
          <p:nvPr/>
        </p:nvCxnSpPr>
        <p:spPr bwMode="auto">
          <a:xfrm>
            <a:off x="6219613" y="3873625"/>
            <a:ext cx="1815217" cy="20843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07B1EC-706C-8B4D-97D2-D9732FE75929}"/>
              </a:ext>
            </a:extLst>
          </p:cNvPr>
          <p:cNvSpPr txBox="1"/>
          <p:nvPr/>
        </p:nvSpPr>
        <p:spPr>
          <a:xfrm>
            <a:off x="6631590" y="5702827"/>
            <a:ext cx="5253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Wikipedia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 search “standard cell”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http://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en.wikipedia.org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/wiki/File:Silicon_chip_3d.png</a:t>
            </a:r>
          </a:p>
        </p:txBody>
      </p:sp>
    </p:spTree>
    <p:extLst>
      <p:ext uri="{BB962C8B-B14F-4D97-AF65-F5344CB8AC3E}">
        <p14:creationId xmlns:p14="http://schemas.microsoft.com/office/powerpoint/2010/main" val="2917164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13F84-F909-E843-8FAD-6E016FC7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 vs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6797E-F56F-5447-9272-B634F89E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There are lots of different placement algorithms</a:t>
            </a:r>
          </a:p>
          <a:p>
            <a:pPr lvl="1"/>
            <a:r>
              <a:rPr lang="en-US" dirty="0"/>
              <a:t>Iterative methods. Used mainly for high-level floorplanning, not gate layout</a:t>
            </a:r>
          </a:p>
          <a:p>
            <a:pPr lvl="1"/>
            <a:r>
              <a:rPr lang="en-US" dirty="0"/>
              <a:t>Many analytical methods based on solving/optimizing large systems of equations</a:t>
            </a:r>
          </a:p>
          <a:p>
            <a:r>
              <a:rPr lang="en-US" b="1" dirty="0"/>
              <a:t>There are </a:t>
            </a:r>
            <a:r>
              <a:rPr lang="en-US" b="1" i="1" dirty="0"/>
              <a:t>not</a:t>
            </a:r>
            <a:r>
              <a:rPr lang="en-US" b="1" dirty="0"/>
              <a:t> quite so many routing algorithms</a:t>
            </a:r>
          </a:p>
          <a:p>
            <a:pPr lvl="1"/>
            <a:r>
              <a:rPr lang="en-US" dirty="0"/>
              <a:t>There are lots of routing data structures – to represent the geometry efficiently</a:t>
            </a:r>
          </a:p>
          <a:p>
            <a:pPr lvl="1"/>
            <a:r>
              <a:rPr lang="en-US" dirty="0"/>
              <a:t>But there is one very, very big idea at core of most real routers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252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F1402-912C-F14A-B569-613023F03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Idea: Maze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ED94-E381-0C44-B69F-1DE2C40A1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5913730" cy="4710113"/>
          </a:xfrm>
        </p:spPr>
        <p:txBody>
          <a:bodyPr/>
          <a:lstStyle/>
          <a:p>
            <a:r>
              <a:rPr lang="en-US" b="1" dirty="0"/>
              <a:t>From one famous early paper:</a:t>
            </a:r>
          </a:p>
          <a:p>
            <a:pPr lvl="1"/>
            <a:r>
              <a:rPr lang="en-US" dirty="0"/>
              <a:t>E.F. Moore. “The shortest path through a maze,” </a:t>
            </a:r>
            <a:r>
              <a:rPr lang="en-US" i="1" dirty="0"/>
              <a:t>International Symposium on the Theory of Switching Proceedings</a:t>
            </a:r>
            <a:r>
              <a:rPr lang="en-US" dirty="0"/>
              <a:t>, pp 285--292, Cambridge, MA, Apr. 1959. Harvard University Press</a:t>
            </a:r>
          </a:p>
          <a:p>
            <a:pPr lvl="1"/>
            <a:endParaRPr lang="en-US" dirty="0"/>
          </a:p>
          <a:p>
            <a:r>
              <a:rPr lang="en-US" b="1" dirty="0"/>
              <a:t>Yes – it’s that Moore of “Moore state machines” fame</a:t>
            </a:r>
          </a:p>
          <a:p>
            <a:pPr lvl="1"/>
            <a:r>
              <a:rPr lang="en-US" dirty="0"/>
              <a:t>Given a maze (or a graph), find a shortest path from entrance to exit</a:t>
            </a:r>
          </a:p>
          <a:p>
            <a:endParaRPr lang="en-US" dirty="0"/>
          </a:p>
        </p:txBody>
      </p:sp>
      <p:pic>
        <p:nvPicPr>
          <p:cNvPr id="4" name="Picture 3" descr="Screen Shot 2013-04-07 at 3.47.01 PM.png">
            <a:extLst>
              <a:ext uri="{FF2B5EF4-FFF2-40B4-BE49-F238E27FC236}">
                <a16:creationId xmlns:a16="http://schemas.microsoft.com/office/drawing/2014/main" id="{493FAD1E-64CB-0E4A-8F3F-015928D26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907" y="1409170"/>
            <a:ext cx="4323893" cy="487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80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9BFB8-58DC-3748-AD4C-E1D0F55C5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from “Mazes” to “Wires”?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FFED-43C4-E246-B04C-984E7244F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/>
              <a:t>Make a big geometric assumption: Gridded</a:t>
            </a:r>
            <a:r>
              <a:rPr lang="en-US" b="1" i="1" dirty="0"/>
              <a:t> </a:t>
            </a:r>
            <a:r>
              <a:rPr lang="en-US" b="1" dirty="0"/>
              <a:t>routing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layout surface is a grid of regular squares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 legal wire path = a set of connected </a:t>
            </a:r>
            <a:r>
              <a:rPr lang="en-US" i="1" dirty="0"/>
              <a:t>unobstructed</a:t>
            </a:r>
            <a:r>
              <a:rPr lang="en-US" dirty="0"/>
              <a:t> grid cells</a:t>
            </a:r>
          </a:p>
          <a:p>
            <a:endParaRPr lang="en-US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615B1E0-2550-7F4C-A49D-46B4D1C8C299}"/>
              </a:ext>
            </a:extLst>
          </p:cNvPr>
          <p:cNvGrpSpPr/>
          <p:nvPr/>
        </p:nvGrpSpPr>
        <p:grpSpPr>
          <a:xfrm>
            <a:off x="1402044" y="2995208"/>
            <a:ext cx="4115729" cy="3381778"/>
            <a:chOff x="1828427" y="3077544"/>
            <a:chExt cx="3430297" cy="281857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2D310B7-D580-C146-9AA7-896AF6F62D86}"/>
                </a:ext>
              </a:extLst>
            </p:cNvPr>
            <p:cNvSpPr/>
            <p:nvPr/>
          </p:nvSpPr>
          <p:spPr>
            <a:xfrm>
              <a:off x="2692221" y="3483172"/>
              <a:ext cx="1057186" cy="1403075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2C9702A-91FF-2F47-8A0A-89D24A8EDB50}"/>
                </a:ext>
              </a:extLst>
            </p:cNvPr>
            <p:cNvSpPr/>
            <p:nvPr/>
          </p:nvSpPr>
          <p:spPr>
            <a:xfrm>
              <a:off x="4613773" y="3668821"/>
              <a:ext cx="218891" cy="7719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03DAED-74B3-8B45-852E-0747AE7C0891}"/>
                </a:ext>
              </a:extLst>
            </p:cNvPr>
            <p:cNvSpPr/>
            <p:nvPr/>
          </p:nvSpPr>
          <p:spPr>
            <a:xfrm>
              <a:off x="4041436" y="4267286"/>
              <a:ext cx="791753" cy="22663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A47EB9-5F63-7D47-B396-CFA403004D02}"/>
                </a:ext>
              </a:extLst>
            </p:cNvPr>
            <p:cNvSpPr/>
            <p:nvPr/>
          </p:nvSpPr>
          <p:spPr>
            <a:xfrm>
              <a:off x="3975473" y="4274479"/>
              <a:ext cx="206118" cy="8772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A684D59-DE4A-024C-92D3-DD56D0D4AF8B}"/>
                </a:ext>
              </a:extLst>
            </p:cNvPr>
            <p:cNvSpPr/>
            <p:nvPr/>
          </p:nvSpPr>
          <p:spPr>
            <a:xfrm>
              <a:off x="2266686" y="5079086"/>
              <a:ext cx="1921553" cy="2061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grpSp>
          <p:nvGrpSpPr>
            <p:cNvPr id="9" name="Group 105">
              <a:extLst>
                <a:ext uri="{FF2B5EF4-FFF2-40B4-BE49-F238E27FC236}">
                  <a16:creationId xmlns:a16="http://schemas.microsoft.com/office/drawing/2014/main" id="{A30DF3C9-6476-AE42-8B2F-0061EF3546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427" y="3077544"/>
              <a:ext cx="3430297" cy="2818578"/>
              <a:chOff x="825" y="1624"/>
              <a:chExt cx="3629" cy="2939"/>
            </a:xfrm>
          </p:grpSpPr>
          <p:grpSp>
            <p:nvGrpSpPr>
              <p:cNvPr id="10" name="Group 61">
                <a:extLst>
                  <a:ext uri="{FF2B5EF4-FFF2-40B4-BE49-F238E27FC236}">
                    <a16:creationId xmlns:a16="http://schemas.microsoft.com/office/drawing/2014/main" id="{F5F8A502-0FFF-D94F-8643-2B091D567A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5" y="1624"/>
                <a:ext cx="3629" cy="1474"/>
                <a:chOff x="3164" y="1703"/>
                <a:chExt cx="3629" cy="1474"/>
              </a:xfrm>
            </p:grpSpPr>
            <p:sp>
              <p:nvSpPr>
                <p:cNvPr id="54" name="Line 12">
                  <a:extLst>
                    <a:ext uri="{FF2B5EF4-FFF2-40B4-BE49-F238E27FC236}">
                      <a16:creationId xmlns:a16="http://schemas.microsoft.com/office/drawing/2014/main" id="{601A9237-2C30-9646-9943-585A573451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4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55" name="Line 13">
                  <a:extLst>
                    <a:ext uri="{FF2B5EF4-FFF2-40B4-BE49-F238E27FC236}">
                      <a16:creationId xmlns:a16="http://schemas.microsoft.com/office/drawing/2014/main" id="{3130B299-FC21-8A43-8B78-25CBD6EE01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90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56" name="Line 14">
                  <a:extLst>
                    <a:ext uri="{FF2B5EF4-FFF2-40B4-BE49-F238E27FC236}">
                      <a16:creationId xmlns:a16="http://schemas.microsoft.com/office/drawing/2014/main" id="{940BA2F4-8E05-BD48-AAB3-1149A681BB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17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57" name="Line 15">
                  <a:extLst>
                    <a:ext uri="{FF2B5EF4-FFF2-40B4-BE49-F238E27FC236}">
                      <a16:creationId xmlns:a16="http://schemas.microsoft.com/office/drawing/2014/main" id="{0BCAA6BC-3383-F94E-99C1-45C0FC26E7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44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58" name="Line 16">
                  <a:extLst>
                    <a:ext uri="{FF2B5EF4-FFF2-40B4-BE49-F238E27FC236}">
                      <a16:creationId xmlns:a16="http://schemas.microsoft.com/office/drawing/2014/main" id="{1636E4B2-0AFD-DF46-95E3-C142DC92C8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71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59" name="Line 17">
                  <a:extLst>
                    <a:ext uri="{FF2B5EF4-FFF2-40B4-BE49-F238E27FC236}">
                      <a16:creationId xmlns:a16="http://schemas.microsoft.com/office/drawing/2014/main" id="{9CD6F4F0-466D-1E4D-BC87-6E117EF636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98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60" name="Line 18">
                  <a:extLst>
                    <a:ext uri="{FF2B5EF4-FFF2-40B4-BE49-F238E27FC236}">
                      <a16:creationId xmlns:a16="http://schemas.microsoft.com/office/drawing/2014/main" id="{CE460AA3-2A88-BC46-8F7A-3AF4305038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24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61" name="Line 19">
                  <a:extLst>
                    <a:ext uri="{FF2B5EF4-FFF2-40B4-BE49-F238E27FC236}">
                      <a16:creationId xmlns:a16="http://schemas.microsoft.com/office/drawing/2014/main" id="{4531D745-73DF-F747-9A3E-A15A6847EC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51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62" name="Line 20">
                  <a:extLst>
                    <a:ext uri="{FF2B5EF4-FFF2-40B4-BE49-F238E27FC236}">
                      <a16:creationId xmlns:a16="http://schemas.microsoft.com/office/drawing/2014/main" id="{ECF8E578-3F25-D14C-B136-CF839BBA8C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78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63" name="Line 21">
                  <a:extLst>
                    <a:ext uri="{FF2B5EF4-FFF2-40B4-BE49-F238E27FC236}">
                      <a16:creationId xmlns:a16="http://schemas.microsoft.com/office/drawing/2014/main" id="{C80B63B6-2C08-264F-82D9-69DD6FE918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05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64" name="Line 22">
                  <a:extLst>
                    <a:ext uri="{FF2B5EF4-FFF2-40B4-BE49-F238E27FC236}">
                      <a16:creationId xmlns:a16="http://schemas.microsoft.com/office/drawing/2014/main" id="{3C3AD75F-094E-AD47-9A99-25094BAAE3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32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65" name="Line 23">
                  <a:extLst>
                    <a:ext uri="{FF2B5EF4-FFF2-40B4-BE49-F238E27FC236}">
                      <a16:creationId xmlns:a16="http://schemas.microsoft.com/office/drawing/2014/main" id="{6694181C-9784-7246-8716-D84EA1251C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58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66" name="Line 24">
                  <a:extLst>
                    <a:ext uri="{FF2B5EF4-FFF2-40B4-BE49-F238E27FC236}">
                      <a16:creationId xmlns:a16="http://schemas.microsoft.com/office/drawing/2014/main" id="{30A3767B-0B2C-A447-AB2F-AC7E1414A5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885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67" name="Line 25">
                  <a:extLst>
                    <a:ext uri="{FF2B5EF4-FFF2-40B4-BE49-F238E27FC236}">
                      <a16:creationId xmlns:a16="http://schemas.microsoft.com/office/drawing/2014/main" id="{A3867CE5-7EE2-774D-BBCF-A877407939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112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68" name="Line 26">
                  <a:extLst>
                    <a:ext uri="{FF2B5EF4-FFF2-40B4-BE49-F238E27FC236}">
                      <a16:creationId xmlns:a16="http://schemas.microsoft.com/office/drawing/2014/main" id="{8F6A4542-949C-3A40-8447-6BAEDBBC54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39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69" name="Line 27">
                  <a:extLst>
                    <a:ext uri="{FF2B5EF4-FFF2-40B4-BE49-F238E27FC236}">
                      <a16:creationId xmlns:a16="http://schemas.microsoft.com/office/drawing/2014/main" id="{4F55CC66-61F6-D641-8E15-F4B7F9FF10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6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70" name="Line 28">
                  <a:extLst>
                    <a:ext uri="{FF2B5EF4-FFF2-40B4-BE49-F238E27FC236}">
                      <a16:creationId xmlns:a16="http://schemas.microsoft.com/office/drawing/2014/main" id="{457E91AC-8BEC-D94D-BF29-905CD36EAC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92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71" name="Line 29">
                  <a:extLst>
                    <a:ext uri="{FF2B5EF4-FFF2-40B4-BE49-F238E27FC236}">
                      <a16:creationId xmlns:a16="http://schemas.microsoft.com/office/drawing/2014/main" id="{3975E181-8521-B94E-B7D3-AE055F9AA8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4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72" name="Line 30">
                  <a:extLst>
                    <a:ext uri="{FF2B5EF4-FFF2-40B4-BE49-F238E27FC236}">
                      <a16:creationId xmlns:a16="http://schemas.microsoft.com/office/drawing/2014/main" id="{F1CAEE96-30E8-8147-8DE3-1917B77D29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90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73" name="Line 31">
                  <a:extLst>
                    <a:ext uri="{FF2B5EF4-FFF2-40B4-BE49-F238E27FC236}">
                      <a16:creationId xmlns:a16="http://schemas.microsoft.com/office/drawing/2014/main" id="{1479E234-4BD0-184B-ABEA-A9AC636D50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17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74" name="Line 32">
                  <a:extLst>
                    <a:ext uri="{FF2B5EF4-FFF2-40B4-BE49-F238E27FC236}">
                      <a16:creationId xmlns:a16="http://schemas.microsoft.com/office/drawing/2014/main" id="{99A94CF6-E27B-1047-91A6-A1EABADED3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44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75" name="Line 33">
                  <a:extLst>
                    <a:ext uri="{FF2B5EF4-FFF2-40B4-BE49-F238E27FC236}">
                      <a16:creationId xmlns:a16="http://schemas.microsoft.com/office/drawing/2014/main" id="{CCE3AA19-84BC-604D-882E-9EF7FF3AF5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71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76" name="Line 34">
                  <a:extLst>
                    <a:ext uri="{FF2B5EF4-FFF2-40B4-BE49-F238E27FC236}">
                      <a16:creationId xmlns:a16="http://schemas.microsoft.com/office/drawing/2014/main" id="{6EF59E1D-688F-454D-83BD-37BC4B90C2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98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77" name="Line 35">
                  <a:extLst>
                    <a:ext uri="{FF2B5EF4-FFF2-40B4-BE49-F238E27FC236}">
                      <a16:creationId xmlns:a16="http://schemas.microsoft.com/office/drawing/2014/main" id="{0F308C8B-E653-2F47-AD23-CE4ACFCD5A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24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78" name="Line 36">
                  <a:extLst>
                    <a:ext uri="{FF2B5EF4-FFF2-40B4-BE49-F238E27FC236}">
                      <a16:creationId xmlns:a16="http://schemas.microsoft.com/office/drawing/2014/main" id="{B07ED0FA-7CDA-4747-AE07-E56D498726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51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79" name="Line 37">
                  <a:extLst>
                    <a:ext uri="{FF2B5EF4-FFF2-40B4-BE49-F238E27FC236}">
                      <a16:creationId xmlns:a16="http://schemas.microsoft.com/office/drawing/2014/main" id="{D221108A-9779-7645-A2BD-C0B6EB80F7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78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80" name="Line 38">
                  <a:extLst>
                    <a:ext uri="{FF2B5EF4-FFF2-40B4-BE49-F238E27FC236}">
                      <a16:creationId xmlns:a16="http://schemas.microsoft.com/office/drawing/2014/main" id="{5C074E3C-751B-D346-8C3E-1AC5375B3E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05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81" name="Line 39">
                  <a:extLst>
                    <a:ext uri="{FF2B5EF4-FFF2-40B4-BE49-F238E27FC236}">
                      <a16:creationId xmlns:a16="http://schemas.microsoft.com/office/drawing/2014/main" id="{563B05F4-1107-4F44-84F7-A306A7742C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32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82" name="Line 40">
                  <a:extLst>
                    <a:ext uri="{FF2B5EF4-FFF2-40B4-BE49-F238E27FC236}">
                      <a16:creationId xmlns:a16="http://schemas.microsoft.com/office/drawing/2014/main" id="{21EE0280-68D5-F14E-A8D2-584281A1A9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58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83" name="Line 41">
                  <a:extLst>
                    <a:ext uri="{FF2B5EF4-FFF2-40B4-BE49-F238E27FC236}">
                      <a16:creationId xmlns:a16="http://schemas.microsoft.com/office/drawing/2014/main" id="{89DA1310-078F-5B49-8BE5-71F90A048E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885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84" name="Line 42">
                  <a:extLst>
                    <a:ext uri="{FF2B5EF4-FFF2-40B4-BE49-F238E27FC236}">
                      <a16:creationId xmlns:a16="http://schemas.microsoft.com/office/drawing/2014/main" id="{8597B3A3-CF9B-B44B-BF4A-0F9E178DF6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112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85" name="Line 43">
                  <a:extLst>
                    <a:ext uri="{FF2B5EF4-FFF2-40B4-BE49-F238E27FC236}">
                      <a16:creationId xmlns:a16="http://schemas.microsoft.com/office/drawing/2014/main" id="{8109B024-8F41-8A4E-BED6-8C09810CDC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39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86" name="Line 44">
                  <a:extLst>
                    <a:ext uri="{FF2B5EF4-FFF2-40B4-BE49-F238E27FC236}">
                      <a16:creationId xmlns:a16="http://schemas.microsoft.com/office/drawing/2014/main" id="{67C7FBCB-BD63-E64C-94C2-8E49F8271E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6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87" name="Line 45">
                  <a:extLst>
                    <a:ext uri="{FF2B5EF4-FFF2-40B4-BE49-F238E27FC236}">
                      <a16:creationId xmlns:a16="http://schemas.microsoft.com/office/drawing/2014/main" id="{0EF5D71F-3F63-C942-86D4-D6901C6842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92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88" name="Line 46">
                  <a:extLst>
                    <a:ext uri="{FF2B5EF4-FFF2-40B4-BE49-F238E27FC236}">
                      <a16:creationId xmlns:a16="http://schemas.microsoft.com/office/drawing/2014/main" id="{6A7CC2B2-BF15-2A4E-8232-53F8DF2900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64" y="1703"/>
                  <a:ext cx="3628" cy="7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89" name="Line 47">
                  <a:extLst>
                    <a:ext uri="{FF2B5EF4-FFF2-40B4-BE49-F238E27FC236}">
                      <a16:creationId xmlns:a16="http://schemas.microsoft.com/office/drawing/2014/main" id="{3220D46F-3959-EE43-81B6-F0AA194F38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64" y="1910"/>
                  <a:ext cx="3628" cy="6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90" name="Line 48">
                  <a:extLst>
                    <a:ext uri="{FF2B5EF4-FFF2-40B4-BE49-F238E27FC236}">
                      <a16:creationId xmlns:a16="http://schemas.microsoft.com/office/drawing/2014/main" id="{AD6DAA1D-283D-B042-BA3A-CA2158A73F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64" y="2118"/>
                  <a:ext cx="3628" cy="6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91" name="Line 49">
                  <a:extLst>
                    <a:ext uri="{FF2B5EF4-FFF2-40B4-BE49-F238E27FC236}">
                      <a16:creationId xmlns:a16="http://schemas.microsoft.com/office/drawing/2014/main" id="{B7C220B8-8861-A642-BE10-B407F9041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64" y="2325"/>
                  <a:ext cx="3628" cy="6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92" name="Line 50">
                  <a:extLst>
                    <a:ext uri="{FF2B5EF4-FFF2-40B4-BE49-F238E27FC236}">
                      <a16:creationId xmlns:a16="http://schemas.microsoft.com/office/drawing/2014/main" id="{C571E991-F61E-AC44-96D8-6F036B29E1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64" y="2532"/>
                  <a:ext cx="3628" cy="6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93" name="Line 51">
                  <a:extLst>
                    <a:ext uri="{FF2B5EF4-FFF2-40B4-BE49-F238E27FC236}">
                      <a16:creationId xmlns:a16="http://schemas.microsoft.com/office/drawing/2014/main" id="{F70D31B1-6CC8-1647-B16E-FCE48C5705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64" y="2739"/>
                  <a:ext cx="3628" cy="7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94" name="Line 52">
                  <a:extLst>
                    <a:ext uri="{FF2B5EF4-FFF2-40B4-BE49-F238E27FC236}">
                      <a16:creationId xmlns:a16="http://schemas.microsoft.com/office/drawing/2014/main" id="{FEE14D48-B766-B249-82CA-7AE1EFFF6D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64" y="2947"/>
                  <a:ext cx="3628" cy="6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95" name="Line 53">
                  <a:extLst>
                    <a:ext uri="{FF2B5EF4-FFF2-40B4-BE49-F238E27FC236}">
                      <a16:creationId xmlns:a16="http://schemas.microsoft.com/office/drawing/2014/main" id="{7AE95ECF-5AED-6040-8D0B-5C4B56614A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64" y="3171"/>
                  <a:ext cx="3628" cy="6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</p:grpSp>
          <p:grpSp>
            <p:nvGrpSpPr>
              <p:cNvPr id="11" name="Group 62">
                <a:extLst>
                  <a:ext uri="{FF2B5EF4-FFF2-40B4-BE49-F238E27FC236}">
                    <a16:creationId xmlns:a16="http://schemas.microsoft.com/office/drawing/2014/main" id="{75A22312-77D9-A548-B1A6-0A63E412CF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5" y="3089"/>
                <a:ext cx="3629" cy="1474"/>
                <a:chOff x="3164" y="1703"/>
                <a:chExt cx="3629" cy="1474"/>
              </a:xfrm>
            </p:grpSpPr>
            <p:sp>
              <p:nvSpPr>
                <p:cNvPr id="12" name="Line 63">
                  <a:extLst>
                    <a:ext uri="{FF2B5EF4-FFF2-40B4-BE49-F238E27FC236}">
                      <a16:creationId xmlns:a16="http://schemas.microsoft.com/office/drawing/2014/main" id="{EAED1D94-5BF5-D34F-A960-E293D937C2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4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13" name="Line 64">
                  <a:extLst>
                    <a:ext uri="{FF2B5EF4-FFF2-40B4-BE49-F238E27FC236}">
                      <a16:creationId xmlns:a16="http://schemas.microsoft.com/office/drawing/2014/main" id="{1151B161-39B8-144B-B682-E19B42CED8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90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14" name="Line 65">
                  <a:extLst>
                    <a:ext uri="{FF2B5EF4-FFF2-40B4-BE49-F238E27FC236}">
                      <a16:creationId xmlns:a16="http://schemas.microsoft.com/office/drawing/2014/main" id="{7C5486F5-6B46-8642-A914-5B9BFB338A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17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15" name="Line 66">
                  <a:extLst>
                    <a:ext uri="{FF2B5EF4-FFF2-40B4-BE49-F238E27FC236}">
                      <a16:creationId xmlns:a16="http://schemas.microsoft.com/office/drawing/2014/main" id="{E24FB039-C5CC-E64E-AFED-C0D75DB7A4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44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16" name="Line 67">
                  <a:extLst>
                    <a:ext uri="{FF2B5EF4-FFF2-40B4-BE49-F238E27FC236}">
                      <a16:creationId xmlns:a16="http://schemas.microsoft.com/office/drawing/2014/main" id="{8EC6810D-2D0E-E545-9200-C362C8707F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71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17" name="Line 68">
                  <a:extLst>
                    <a:ext uri="{FF2B5EF4-FFF2-40B4-BE49-F238E27FC236}">
                      <a16:creationId xmlns:a16="http://schemas.microsoft.com/office/drawing/2014/main" id="{6764FE53-40D6-7646-9F00-F1F76EC7E3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98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18" name="Line 69">
                  <a:extLst>
                    <a:ext uri="{FF2B5EF4-FFF2-40B4-BE49-F238E27FC236}">
                      <a16:creationId xmlns:a16="http://schemas.microsoft.com/office/drawing/2014/main" id="{41E44B0A-C79D-BE43-A36A-031172BCE9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24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19" name="Line 70">
                  <a:extLst>
                    <a:ext uri="{FF2B5EF4-FFF2-40B4-BE49-F238E27FC236}">
                      <a16:creationId xmlns:a16="http://schemas.microsoft.com/office/drawing/2014/main" id="{FDB3CCD4-594A-9242-91D5-641D8AD35A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51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20" name="Line 71">
                  <a:extLst>
                    <a:ext uri="{FF2B5EF4-FFF2-40B4-BE49-F238E27FC236}">
                      <a16:creationId xmlns:a16="http://schemas.microsoft.com/office/drawing/2014/main" id="{05A0429C-2907-1B4B-8E35-F560595A2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78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21" name="Line 72">
                  <a:extLst>
                    <a:ext uri="{FF2B5EF4-FFF2-40B4-BE49-F238E27FC236}">
                      <a16:creationId xmlns:a16="http://schemas.microsoft.com/office/drawing/2014/main" id="{514D4E91-ADBA-B846-A6BA-F04C35A348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05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22" name="Line 73">
                  <a:extLst>
                    <a:ext uri="{FF2B5EF4-FFF2-40B4-BE49-F238E27FC236}">
                      <a16:creationId xmlns:a16="http://schemas.microsoft.com/office/drawing/2014/main" id="{3149101A-BF06-D94A-91A6-AF1E50EF75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32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23" name="Line 74">
                  <a:extLst>
                    <a:ext uri="{FF2B5EF4-FFF2-40B4-BE49-F238E27FC236}">
                      <a16:creationId xmlns:a16="http://schemas.microsoft.com/office/drawing/2014/main" id="{49795DAA-2F21-4B4A-97CB-3695793A63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58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24" name="Line 75">
                  <a:extLst>
                    <a:ext uri="{FF2B5EF4-FFF2-40B4-BE49-F238E27FC236}">
                      <a16:creationId xmlns:a16="http://schemas.microsoft.com/office/drawing/2014/main" id="{1B1BFF4F-12FD-FF41-B393-66AC1866EA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885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25" name="Line 76">
                  <a:extLst>
                    <a:ext uri="{FF2B5EF4-FFF2-40B4-BE49-F238E27FC236}">
                      <a16:creationId xmlns:a16="http://schemas.microsoft.com/office/drawing/2014/main" id="{11060782-494D-ED4B-B7E6-3C04506877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112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26" name="Line 77">
                  <a:extLst>
                    <a:ext uri="{FF2B5EF4-FFF2-40B4-BE49-F238E27FC236}">
                      <a16:creationId xmlns:a16="http://schemas.microsoft.com/office/drawing/2014/main" id="{201CC10E-AE24-8644-93C4-6C5A8445B5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39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27" name="Line 78">
                  <a:extLst>
                    <a:ext uri="{FF2B5EF4-FFF2-40B4-BE49-F238E27FC236}">
                      <a16:creationId xmlns:a16="http://schemas.microsoft.com/office/drawing/2014/main" id="{FBDE4D4D-E1C3-B44E-8CA9-88263A4007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6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28" name="Line 79">
                  <a:extLst>
                    <a:ext uri="{FF2B5EF4-FFF2-40B4-BE49-F238E27FC236}">
                      <a16:creationId xmlns:a16="http://schemas.microsoft.com/office/drawing/2014/main" id="{785ACF07-F97D-DC47-8D2C-3A62332B26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92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29" name="Line 80">
                  <a:extLst>
                    <a:ext uri="{FF2B5EF4-FFF2-40B4-BE49-F238E27FC236}">
                      <a16:creationId xmlns:a16="http://schemas.microsoft.com/office/drawing/2014/main" id="{BC46C97E-F9E5-8A4B-8301-F2064FDD7A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4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30" name="Line 81">
                  <a:extLst>
                    <a:ext uri="{FF2B5EF4-FFF2-40B4-BE49-F238E27FC236}">
                      <a16:creationId xmlns:a16="http://schemas.microsoft.com/office/drawing/2014/main" id="{D83F17D7-AF29-864C-94D2-018B68FC92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90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31" name="Line 82">
                  <a:extLst>
                    <a:ext uri="{FF2B5EF4-FFF2-40B4-BE49-F238E27FC236}">
                      <a16:creationId xmlns:a16="http://schemas.microsoft.com/office/drawing/2014/main" id="{6C5EE12E-1B46-984F-9E96-E41734F393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17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32" name="Line 83">
                  <a:extLst>
                    <a:ext uri="{FF2B5EF4-FFF2-40B4-BE49-F238E27FC236}">
                      <a16:creationId xmlns:a16="http://schemas.microsoft.com/office/drawing/2014/main" id="{6228C564-B3D2-BC4E-85DE-88FC150A65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44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33" name="Line 84">
                  <a:extLst>
                    <a:ext uri="{FF2B5EF4-FFF2-40B4-BE49-F238E27FC236}">
                      <a16:creationId xmlns:a16="http://schemas.microsoft.com/office/drawing/2014/main" id="{064DEDC9-7B56-804D-BEF7-9AA71C7C70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71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34" name="Line 85">
                  <a:extLst>
                    <a:ext uri="{FF2B5EF4-FFF2-40B4-BE49-F238E27FC236}">
                      <a16:creationId xmlns:a16="http://schemas.microsoft.com/office/drawing/2014/main" id="{E4156BA4-0C1F-694E-B268-E71D194E5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98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35" name="Line 86">
                  <a:extLst>
                    <a:ext uri="{FF2B5EF4-FFF2-40B4-BE49-F238E27FC236}">
                      <a16:creationId xmlns:a16="http://schemas.microsoft.com/office/drawing/2014/main" id="{40B45497-681F-DC41-AAEB-FB19209B3D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24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36" name="Line 87">
                  <a:extLst>
                    <a:ext uri="{FF2B5EF4-FFF2-40B4-BE49-F238E27FC236}">
                      <a16:creationId xmlns:a16="http://schemas.microsoft.com/office/drawing/2014/main" id="{4F3394AF-4AE3-CC42-9A68-1B14B62710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51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37" name="Line 88">
                  <a:extLst>
                    <a:ext uri="{FF2B5EF4-FFF2-40B4-BE49-F238E27FC236}">
                      <a16:creationId xmlns:a16="http://schemas.microsoft.com/office/drawing/2014/main" id="{211F2BE0-AF03-C44F-BDE0-EC0168B46A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78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38" name="Line 89">
                  <a:extLst>
                    <a:ext uri="{FF2B5EF4-FFF2-40B4-BE49-F238E27FC236}">
                      <a16:creationId xmlns:a16="http://schemas.microsoft.com/office/drawing/2014/main" id="{CA720273-5E86-C940-9F24-50673695C3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05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39" name="Line 90">
                  <a:extLst>
                    <a:ext uri="{FF2B5EF4-FFF2-40B4-BE49-F238E27FC236}">
                      <a16:creationId xmlns:a16="http://schemas.microsoft.com/office/drawing/2014/main" id="{1BC35A97-50EE-3D46-A476-75DD1C803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32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40" name="Line 91">
                  <a:extLst>
                    <a:ext uri="{FF2B5EF4-FFF2-40B4-BE49-F238E27FC236}">
                      <a16:creationId xmlns:a16="http://schemas.microsoft.com/office/drawing/2014/main" id="{53CF1935-70CD-864F-8B5C-0CFAA9A73B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58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41" name="Line 92">
                  <a:extLst>
                    <a:ext uri="{FF2B5EF4-FFF2-40B4-BE49-F238E27FC236}">
                      <a16:creationId xmlns:a16="http://schemas.microsoft.com/office/drawing/2014/main" id="{081DF273-02AC-9B40-90B3-F3E8C9670B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885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42" name="Line 93">
                  <a:extLst>
                    <a:ext uri="{FF2B5EF4-FFF2-40B4-BE49-F238E27FC236}">
                      <a16:creationId xmlns:a16="http://schemas.microsoft.com/office/drawing/2014/main" id="{75E09004-960B-9D4A-AA79-43028BE597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112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43" name="Line 94">
                  <a:extLst>
                    <a:ext uri="{FF2B5EF4-FFF2-40B4-BE49-F238E27FC236}">
                      <a16:creationId xmlns:a16="http://schemas.microsoft.com/office/drawing/2014/main" id="{98FF80D2-33A5-4248-9141-AAD78C7B1B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39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44" name="Line 95">
                  <a:extLst>
                    <a:ext uri="{FF2B5EF4-FFF2-40B4-BE49-F238E27FC236}">
                      <a16:creationId xmlns:a16="http://schemas.microsoft.com/office/drawing/2014/main" id="{F089C830-62AE-784A-812B-D7F45DB187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66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45" name="Line 96">
                  <a:extLst>
                    <a:ext uri="{FF2B5EF4-FFF2-40B4-BE49-F238E27FC236}">
                      <a16:creationId xmlns:a16="http://schemas.microsoft.com/office/drawing/2014/main" id="{5150FDEB-31A8-A94E-B44D-9B7820C38B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92" y="1703"/>
                  <a:ext cx="1" cy="1474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46" name="Line 97">
                  <a:extLst>
                    <a:ext uri="{FF2B5EF4-FFF2-40B4-BE49-F238E27FC236}">
                      <a16:creationId xmlns:a16="http://schemas.microsoft.com/office/drawing/2014/main" id="{09C1322A-7002-CF47-88EC-89EF61AFCF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64" y="1703"/>
                  <a:ext cx="3628" cy="7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47" name="Line 98">
                  <a:extLst>
                    <a:ext uri="{FF2B5EF4-FFF2-40B4-BE49-F238E27FC236}">
                      <a16:creationId xmlns:a16="http://schemas.microsoft.com/office/drawing/2014/main" id="{A73A1931-E736-2548-9332-5C4FAB4214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64" y="1910"/>
                  <a:ext cx="3628" cy="6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48" name="Line 99">
                  <a:extLst>
                    <a:ext uri="{FF2B5EF4-FFF2-40B4-BE49-F238E27FC236}">
                      <a16:creationId xmlns:a16="http://schemas.microsoft.com/office/drawing/2014/main" id="{29502CAA-BFF0-CC46-A106-488E8B8D1F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64" y="2118"/>
                  <a:ext cx="3628" cy="6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49" name="Line 100">
                  <a:extLst>
                    <a:ext uri="{FF2B5EF4-FFF2-40B4-BE49-F238E27FC236}">
                      <a16:creationId xmlns:a16="http://schemas.microsoft.com/office/drawing/2014/main" id="{AF3D6087-54D9-6F41-94D9-77F1E5DB62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64" y="2325"/>
                  <a:ext cx="3628" cy="6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50" name="Line 101">
                  <a:extLst>
                    <a:ext uri="{FF2B5EF4-FFF2-40B4-BE49-F238E27FC236}">
                      <a16:creationId xmlns:a16="http://schemas.microsoft.com/office/drawing/2014/main" id="{33A7D5D1-2A15-964A-B043-88536A8A70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64" y="2532"/>
                  <a:ext cx="3628" cy="6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51" name="Line 102">
                  <a:extLst>
                    <a:ext uri="{FF2B5EF4-FFF2-40B4-BE49-F238E27FC236}">
                      <a16:creationId xmlns:a16="http://schemas.microsoft.com/office/drawing/2014/main" id="{A96758E2-7092-2243-A9A5-E2183F5710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64" y="2739"/>
                  <a:ext cx="3628" cy="7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52" name="Line 103">
                  <a:extLst>
                    <a:ext uri="{FF2B5EF4-FFF2-40B4-BE49-F238E27FC236}">
                      <a16:creationId xmlns:a16="http://schemas.microsoft.com/office/drawing/2014/main" id="{22C92250-9D17-E84E-8F74-472BDFABCD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64" y="2947"/>
                  <a:ext cx="3628" cy="6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  <p:sp>
              <p:nvSpPr>
                <p:cNvPr id="53" name="Line 104">
                  <a:extLst>
                    <a:ext uri="{FF2B5EF4-FFF2-40B4-BE49-F238E27FC236}">
                      <a16:creationId xmlns:a16="http://schemas.microsoft.com/office/drawing/2014/main" id="{20B0F272-8C1B-BD4E-9AF5-49F0D7CD36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64" y="3171"/>
                  <a:ext cx="3628" cy="6"/>
                </a:xfrm>
                <a:prstGeom prst="line">
                  <a:avLst/>
                </a:prstGeom>
                <a:noFill/>
                <a:ln w="9525">
                  <a:solidFill>
                    <a:srgbClr val="CF0E3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 Narrow"/>
                  </a:endParaRPr>
                </a:p>
              </p:txBody>
            </p:sp>
          </p:grp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1FFFCB7-7D6D-BB47-BA94-34CC4B91CCDF}"/>
                </a:ext>
              </a:extLst>
            </p:cNvPr>
            <p:cNvSpPr txBox="1"/>
            <p:nvPr/>
          </p:nvSpPr>
          <p:spPr>
            <a:xfrm>
              <a:off x="2200196" y="4999291"/>
              <a:ext cx="338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latin typeface="+mj-lt"/>
                </a:rPr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22900FC-B292-E348-A53F-0EEA7EB7FA64}"/>
                </a:ext>
              </a:extLst>
            </p:cNvPr>
            <p:cNvSpPr txBox="1"/>
            <p:nvPr/>
          </p:nvSpPr>
          <p:spPr>
            <a:xfrm>
              <a:off x="4566704" y="3582375"/>
              <a:ext cx="338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latin typeface="+mj-lt"/>
                </a:rPr>
                <a:t>T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015DB25-FB74-1546-B822-A42A93FBE3E0}"/>
                </a:ext>
              </a:extLst>
            </p:cNvPr>
            <p:cNvSpPr txBox="1"/>
            <p:nvPr/>
          </p:nvSpPr>
          <p:spPr>
            <a:xfrm flipH="1">
              <a:off x="2672271" y="3763285"/>
              <a:ext cx="1030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+mj-lt"/>
                </a:rPr>
                <a:t>obstacle</a:t>
              </a: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3A80462A-8F95-8E4C-A6F9-BFD9FDCB77B4}"/>
              </a:ext>
            </a:extLst>
          </p:cNvPr>
          <p:cNvSpPr txBox="1"/>
          <p:nvPr/>
        </p:nvSpPr>
        <p:spPr>
          <a:xfrm>
            <a:off x="5704204" y="2915160"/>
            <a:ext cx="5645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 us: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wires are also </a:t>
            </a:r>
            <a:r>
              <a:rPr lang="en-US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strictly horizontal and vertical.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diagonal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45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angles. A path goes east/west, or north/south, in this grid.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34A9DD4-F913-FE43-8D31-3284749ABD3D}"/>
              </a:ext>
            </a:extLst>
          </p:cNvPr>
          <p:cNvGrpSpPr/>
          <p:nvPr/>
        </p:nvGrpSpPr>
        <p:grpSpPr>
          <a:xfrm>
            <a:off x="7073583" y="4010155"/>
            <a:ext cx="2410736" cy="2396809"/>
            <a:chOff x="6170103" y="4626879"/>
            <a:chExt cx="1477977" cy="1469439"/>
          </a:xfrm>
        </p:grpSpPr>
        <p:sp>
          <p:nvSpPr>
            <p:cNvPr id="100" name="Up-Down Arrow 99">
              <a:extLst>
                <a:ext uri="{FF2B5EF4-FFF2-40B4-BE49-F238E27FC236}">
                  <a16:creationId xmlns:a16="http://schemas.microsoft.com/office/drawing/2014/main" id="{5A09011C-33C7-6041-A05B-C268DC88F6E2}"/>
                </a:ext>
              </a:extLst>
            </p:cNvPr>
            <p:cNvSpPr/>
            <p:nvPr/>
          </p:nvSpPr>
          <p:spPr>
            <a:xfrm>
              <a:off x="6688253" y="4833050"/>
              <a:ext cx="352396" cy="891052"/>
            </a:xfrm>
            <a:prstGeom prst="upDownArrow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101" name="Up-Down Arrow 100">
              <a:extLst>
                <a:ext uri="{FF2B5EF4-FFF2-40B4-BE49-F238E27FC236}">
                  <a16:creationId xmlns:a16="http://schemas.microsoft.com/office/drawing/2014/main" id="{667DFC54-AFD4-3747-8C85-0959C06C8451}"/>
                </a:ext>
              </a:extLst>
            </p:cNvPr>
            <p:cNvSpPr/>
            <p:nvPr/>
          </p:nvSpPr>
          <p:spPr>
            <a:xfrm rot="5400000">
              <a:off x="6687727" y="4819209"/>
              <a:ext cx="352396" cy="891052"/>
            </a:xfrm>
            <a:prstGeom prst="upDownArrow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6E91188-01D4-8142-8032-680EF11CEF47}"/>
                </a:ext>
              </a:extLst>
            </p:cNvPr>
            <p:cNvSpPr txBox="1"/>
            <p:nvPr/>
          </p:nvSpPr>
          <p:spPr>
            <a:xfrm>
              <a:off x="6778518" y="4626879"/>
              <a:ext cx="351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+mj-lt"/>
                </a:rPr>
                <a:t>N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A95E280-F165-9E44-B4B6-9F35EDB4A84B}"/>
                </a:ext>
              </a:extLst>
            </p:cNvPr>
            <p:cNvSpPr txBox="1"/>
            <p:nvPr/>
          </p:nvSpPr>
          <p:spPr>
            <a:xfrm>
              <a:off x="6778518" y="5726986"/>
              <a:ext cx="338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+mj-lt"/>
                </a:rPr>
                <a:t>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7F567BD-D3B3-9040-AB29-AB626C87330F}"/>
                </a:ext>
              </a:extLst>
            </p:cNvPr>
            <p:cNvSpPr txBox="1"/>
            <p:nvPr/>
          </p:nvSpPr>
          <p:spPr>
            <a:xfrm>
              <a:off x="7309451" y="5141976"/>
              <a:ext cx="338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+mj-lt"/>
                </a:rPr>
                <a:t>E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483EC7D-AAD8-4644-A939-1FA34BC35A98}"/>
                </a:ext>
              </a:extLst>
            </p:cNvPr>
            <p:cNvSpPr txBox="1"/>
            <p:nvPr/>
          </p:nvSpPr>
          <p:spPr>
            <a:xfrm>
              <a:off x="6170103" y="5149203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+mj-lt"/>
                </a:rPr>
                <a:t>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732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A63E-A308-2142-BC82-7BC83D7BC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0AD89-86B5-F84E-BCD6-7B0B03B4B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b="1" dirty="0"/>
              <a:t>This is a critical assumption implying constraints on wires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All wires are the same size (width)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All pins we want to connect are also “on grid” </a:t>
            </a:r>
            <a:r>
              <a:rPr lang="en-US" dirty="0" err="1"/>
              <a:t>ie</a:t>
            </a:r>
            <a:r>
              <a:rPr lang="en-US" dirty="0"/>
              <a:t>, center of grid cell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Wires and their vias fit in the grid, without any geometry rule (</a:t>
            </a:r>
            <a:r>
              <a:rPr lang="en-US" dirty="0" err="1"/>
              <a:t>eg</a:t>
            </a:r>
            <a:r>
              <a:rPr lang="en-US" dirty="0"/>
              <a:t>, spacing) violations</a:t>
            </a:r>
          </a:p>
          <a:p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D7C40B1-7D80-0147-AC47-A1CA0C2F007C}"/>
              </a:ext>
            </a:extLst>
          </p:cNvPr>
          <p:cNvGrpSpPr/>
          <p:nvPr/>
        </p:nvGrpSpPr>
        <p:grpSpPr>
          <a:xfrm>
            <a:off x="2355495" y="3429000"/>
            <a:ext cx="6877839" cy="3058158"/>
            <a:chOff x="1090185" y="2132158"/>
            <a:chExt cx="6337300" cy="2817813"/>
          </a:xfrm>
        </p:grpSpPr>
        <p:sp>
          <p:nvSpPr>
            <p:cNvPr id="4" name="Rectangle 4" descr="Dark upward diagonal">
              <a:extLst>
                <a:ext uri="{FF2B5EF4-FFF2-40B4-BE49-F238E27FC236}">
                  <a16:creationId xmlns:a16="http://schemas.microsoft.com/office/drawing/2014/main" id="{C384EDAD-25D9-314F-8A14-CF95AD478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185" y="2639364"/>
              <a:ext cx="1866900" cy="431800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5" name="Rectangle 5" descr="Dark upward diagonal">
              <a:extLst>
                <a:ext uri="{FF2B5EF4-FFF2-40B4-BE49-F238E27FC236}">
                  <a16:creationId xmlns:a16="http://schemas.microsoft.com/office/drawing/2014/main" id="{ED3CE138-0EB1-5140-A58F-E7BDD20D3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0585" y="2639364"/>
              <a:ext cx="1866900" cy="431800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FC6A4957-9ECF-D34E-B16C-BC758EF6F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0285" y="3346596"/>
              <a:ext cx="584200" cy="1282700"/>
            </a:xfrm>
            <a:prstGeom prst="rect">
              <a:avLst/>
            </a:prstGeom>
            <a:solidFill>
              <a:srgbClr val="3333CC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A666586F-685C-FA46-8A24-0D6F27042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3585" y="2277414"/>
              <a:ext cx="1168400" cy="1155700"/>
            </a:xfrm>
            <a:prstGeom prst="rect">
              <a:avLst/>
            </a:prstGeom>
            <a:solidFill>
              <a:srgbClr val="3333CC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96C21595-F74E-4F4C-9895-FB69D1202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8385" y="2620314"/>
              <a:ext cx="520700" cy="469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4C8DC56F-D52A-6E47-9209-2E49BA2D6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185" y="3367233"/>
              <a:ext cx="584200" cy="1282700"/>
            </a:xfrm>
            <a:prstGeom prst="rect">
              <a:avLst/>
            </a:prstGeom>
            <a:solidFill>
              <a:srgbClr val="3333CC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5DDBBDDB-7767-3A44-B8B5-54EDE4A93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5685" y="2277414"/>
              <a:ext cx="1168400" cy="1155700"/>
            </a:xfrm>
            <a:prstGeom prst="rect">
              <a:avLst/>
            </a:prstGeom>
            <a:solidFill>
              <a:srgbClr val="3333CC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BDE84C49-120D-9245-A488-DF96E2F85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8585" y="2620314"/>
              <a:ext cx="520700" cy="469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grpSp>
          <p:nvGrpSpPr>
            <p:cNvPr id="12" name="Group 26">
              <a:extLst>
                <a:ext uri="{FF2B5EF4-FFF2-40B4-BE49-F238E27FC236}">
                  <a16:creationId xmlns:a16="http://schemas.microsoft.com/office/drawing/2014/main" id="{E39101A4-9404-0A42-AB3A-EACF31303C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7035" y="2152796"/>
              <a:ext cx="5848350" cy="2797175"/>
              <a:chOff x="656" y="1922"/>
              <a:chExt cx="3684" cy="2398"/>
            </a:xfrm>
          </p:grpSpPr>
          <p:sp>
            <p:nvSpPr>
              <p:cNvPr id="13" name="Line 16">
                <a:extLst>
                  <a:ext uri="{FF2B5EF4-FFF2-40B4-BE49-F238E27FC236}">
                    <a16:creationId xmlns:a16="http://schemas.microsoft.com/office/drawing/2014/main" id="{D5217AF2-068A-6140-B2AB-B5C692325E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55" y="1922"/>
                <a:ext cx="0" cy="2398"/>
              </a:xfrm>
              <a:prstGeom prst="line">
                <a:avLst/>
              </a:prstGeom>
              <a:noFill/>
              <a:ln w="57150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/>
                </a:endParaRPr>
              </a:p>
            </p:txBody>
          </p:sp>
          <p:sp>
            <p:nvSpPr>
              <p:cNvPr id="14" name="Line 17">
                <a:extLst>
                  <a:ext uri="{FF2B5EF4-FFF2-40B4-BE49-F238E27FC236}">
                    <a16:creationId xmlns:a16="http://schemas.microsoft.com/office/drawing/2014/main" id="{07B322EA-CDF3-BE45-8639-906747B38B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5" y="1922"/>
                <a:ext cx="0" cy="2398"/>
              </a:xfrm>
              <a:prstGeom prst="line">
                <a:avLst/>
              </a:prstGeom>
              <a:noFill/>
              <a:ln w="57150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/>
                </a:endParaRPr>
              </a:p>
            </p:txBody>
          </p:sp>
          <p:sp>
            <p:nvSpPr>
              <p:cNvPr id="15" name="Line 18">
                <a:extLst>
                  <a:ext uri="{FF2B5EF4-FFF2-40B4-BE49-F238E27FC236}">
                    <a16:creationId xmlns:a16="http://schemas.microsoft.com/office/drawing/2014/main" id="{0D4A3977-A1B1-CB48-BEE6-09BF0A3970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76" y="1922"/>
                <a:ext cx="0" cy="2398"/>
              </a:xfrm>
              <a:prstGeom prst="line">
                <a:avLst/>
              </a:prstGeom>
              <a:noFill/>
              <a:ln w="57150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/>
                </a:endParaRPr>
              </a:p>
            </p:txBody>
          </p:sp>
          <p:sp>
            <p:nvSpPr>
              <p:cNvPr id="16" name="Line 19">
                <a:extLst>
                  <a:ext uri="{FF2B5EF4-FFF2-40B4-BE49-F238E27FC236}">
                    <a16:creationId xmlns:a16="http://schemas.microsoft.com/office/drawing/2014/main" id="{20C0CDC9-884D-7E4B-B9CA-F5AE49BB2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40" y="1922"/>
                <a:ext cx="0" cy="2398"/>
              </a:xfrm>
              <a:prstGeom prst="line">
                <a:avLst/>
              </a:prstGeom>
              <a:noFill/>
              <a:ln w="57150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/>
                </a:endParaRPr>
              </a:p>
            </p:txBody>
          </p:sp>
          <p:sp>
            <p:nvSpPr>
              <p:cNvPr id="17" name="Line 20">
                <a:extLst>
                  <a:ext uri="{FF2B5EF4-FFF2-40B4-BE49-F238E27FC236}">
                    <a16:creationId xmlns:a16="http://schemas.microsoft.com/office/drawing/2014/main" id="{A58C462E-64B3-D546-B038-4F0A3B13DC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6" y="1922"/>
                <a:ext cx="0" cy="2398"/>
              </a:xfrm>
              <a:prstGeom prst="line">
                <a:avLst/>
              </a:prstGeom>
              <a:noFill/>
              <a:ln w="57150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/>
                </a:endParaRPr>
              </a:p>
            </p:txBody>
          </p:sp>
        </p:grpSp>
        <p:sp>
          <p:nvSpPr>
            <p:cNvPr id="18" name="Line 21">
              <a:extLst>
                <a:ext uri="{FF2B5EF4-FFF2-40B4-BE49-F238E27FC236}">
                  <a16:creationId xmlns:a16="http://schemas.microsoft.com/office/drawing/2014/main" id="{BA819C0F-51C6-AE4D-AEBD-297824BC99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8147" y="2132158"/>
              <a:ext cx="5837238" cy="0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19" name="Line 22">
              <a:extLst>
                <a:ext uri="{FF2B5EF4-FFF2-40B4-BE49-F238E27FC236}">
                  <a16:creationId xmlns:a16="http://schemas.microsoft.com/office/drawing/2014/main" id="{5406E1E7-7E99-C34F-9252-239392DAFC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560" y="3546621"/>
              <a:ext cx="5837237" cy="0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20" name="Line 23">
              <a:extLst>
                <a:ext uri="{FF2B5EF4-FFF2-40B4-BE49-F238E27FC236}">
                  <a16:creationId xmlns:a16="http://schemas.microsoft.com/office/drawing/2014/main" id="{67CED660-673A-5248-BA04-2FCA7BBADA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8785" y="4940446"/>
              <a:ext cx="5837237" cy="0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21" name="AutoShape 24">
              <a:extLst>
                <a:ext uri="{FF2B5EF4-FFF2-40B4-BE49-F238E27FC236}">
                  <a16:creationId xmlns:a16="http://schemas.microsoft.com/office/drawing/2014/main" id="{BA69A3AC-2F67-8149-9222-756A5B856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097" y="2663971"/>
              <a:ext cx="382588" cy="382587"/>
            </a:xfrm>
            <a:prstGeom prst="leftRightArrow">
              <a:avLst>
                <a:gd name="adj1" fmla="val 50000"/>
                <a:gd name="adj2" fmla="val 20000"/>
              </a:avLst>
            </a:prstGeom>
            <a:solidFill>
              <a:srgbClr val="8000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22" name="AutoShape 25">
              <a:extLst>
                <a:ext uri="{FF2B5EF4-FFF2-40B4-BE49-F238E27FC236}">
                  <a16:creationId xmlns:a16="http://schemas.microsoft.com/office/drawing/2014/main" id="{0648203B-CA57-ED4D-8D97-162319A7C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010" y="3992708"/>
              <a:ext cx="1042987" cy="382588"/>
            </a:xfrm>
            <a:prstGeom prst="leftRightArrow">
              <a:avLst>
                <a:gd name="adj1" fmla="val 50000"/>
                <a:gd name="adj2" fmla="val 54523"/>
              </a:avLst>
            </a:prstGeom>
            <a:solidFill>
              <a:srgbClr val="8000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E73560-CF3F-4543-B7B9-23656B05DE3F}"/>
                </a:ext>
              </a:extLst>
            </p:cNvPr>
            <p:cNvSpPr txBox="1"/>
            <p:nvPr/>
          </p:nvSpPr>
          <p:spPr>
            <a:xfrm>
              <a:off x="5890990" y="2659858"/>
              <a:ext cx="980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+mj-lt"/>
                </a:rPr>
                <a:t>Layer 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A083F6-C843-BA4E-815C-6A975CACD755}"/>
                </a:ext>
              </a:extLst>
            </p:cNvPr>
            <p:cNvSpPr txBox="1"/>
            <p:nvPr/>
          </p:nvSpPr>
          <p:spPr>
            <a:xfrm>
              <a:off x="4593914" y="3763157"/>
              <a:ext cx="99122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Layer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K+1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328540-95D5-4449-8F86-BCD3D023FB3E}"/>
                </a:ext>
              </a:extLst>
            </p:cNvPr>
            <p:cNvSpPr txBox="1"/>
            <p:nvPr/>
          </p:nvSpPr>
          <p:spPr>
            <a:xfrm>
              <a:off x="4573441" y="2652125"/>
              <a:ext cx="9912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Via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5181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D7F9C-0077-4B40-B21D-DED0F90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Router: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4DFC1-7689-3046-A639-C756E0D3F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Strategy</a:t>
            </a:r>
          </a:p>
          <a:p>
            <a:pPr lvl="1"/>
            <a:r>
              <a:rPr lang="en-US" dirty="0"/>
              <a:t> One net at a time: completely wire </a:t>
            </a:r>
            <a:r>
              <a:rPr lang="en-US" dirty="0">
                <a:solidFill>
                  <a:srgbClr val="FF0000"/>
                </a:solidFill>
              </a:rPr>
              <a:t>one</a:t>
            </a:r>
            <a:r>
              <a:rPr lang="en-US" dirty="0"/>
              <a:t> net, then move onto next net</a:t>
            </a:r>
          </a:p>
          <a:p>
            <a:pPr lvl="1"/>
            <a:r>
              <a:rPr lang="en-US" dirty="0"/>
              <a:t> Optimize net path: find the </a:t>
            </a:r>
            <a:r>
              <a:rPr lang="en-US" b="1" dirty="0">
                <a:solidFill>
                  <a:srgbClr val="FF0000"/>
                </a:solidFill>
              </a:rPr>
              <a:t>best</a:t>
            </a:r>
            <a:r>
              <a:rPr lang="en-US" b="1" dirty="0"/>
              <a:t> </a:t>
            </a:r>
            <a:r>
              <a:rPr lang="en-US" dirty="0"/>
              <a:t>wiring path</a:t>
            </a:r>
          </a:p>
          <a:p>
            <a:r>
              <a:rPr lang="en-US" b="1" dirty="0"/>
              <a:t>Problems</a:t>
            </a:r>
          </a:p>
          <a:p>
            <a:pPr lvl="1"/>
            <a:r>
              <a:rPr lang="en-US" dirty="0"/>
              <a:t> Early nets wired may block path of later nets</a:t>
            </a:r>
          </a:p>
          <a:p>
            <a:pPr lvl="1"/>
            <a:r>
              <a:rPr lang="en-US" dirty="0"/>
              <a:t> Optimal choice for one net may block later nets</a:t>
            </a:r>
          </a:p>
          <a:p>
            <a:pPr lvl="1"/>
            <a:r>
              <a:rPr lang="en-US" dirty="0"/>
              <a:t> We are just going to ignore this one for the moment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27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6407</TotalTime>
  <Words>2382</Words>
  <Application>Microsoft Macintosh PowerPoint</Application>
  <PresentationFormat>Widescreen</PresentationFormat>
  <Paragraphs>498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 Narrow</vt:lpstr>
      <vt:lpstr>Calibri</vt:lpstr>
      <vt:lpstr>Calibri Light</vt:lpstr>
      <vt:lpstr>Times New Roman</vt:lpstr>
      <vt:lpstr>Office Theme</vt:lpstr>
      <vt:lpstr>Lecture 15: Routing – I </vt:lpstr>
      <vt:lpstr>Physical Design Flow</vt:lpstr>
      <vt:lpstr>Routing Problem</vt:lpstr>
      <vt:lpstr>Physical Assumptions</vt:lpstr>
      <vt:lpstr>Placement vs Routing</vt:lpstr>
      <vt:lpstr>Big Idea: Maze Routing</vt:lpstr>
      <vt:lpstr>How Do We Get from “Mazes” to “Wires”?</vt:lpstr>
      <vt:lpstr>Grid Assumptions</vt:lpstr>
      <vt:lpstr>Maze Router: Strategy</vt:lpstr>
      <vt:lpstr>Maze Router: Basic Idea for 2-pin Net</vt:lpstr>
      <vt:lpstr>Maze Router: Expansion</vt:lpstr>
      <vt:lpstr>Maze Router Walkthrough – I </vt:lpstr>
      <vt:lpstr>Maze Router Walkthrough – II </vt:lpstr>
      <vt:lpstr>Maze Router Walkthrough – III </vt:lpstr>
      <vt:lpstr>Maze Router Walkthrough – IV </vt:lpstr>
      <vt:lpstr>Classical Maze Router</vt:lpstr>
      <vt:lpstr>Problems of Maze Router</vt:lpstr>
      <vt:lpstr>Multi-point Net</vt:lpstr>
      <vt:lpstr>Multi-point Net Walkthrough – I </vt:lpstr>
      <vt:lpstr>Multi-point Net Walkthrough – II </vt:lpstr>
      <vt:lpstr>Multi-point Net Walkthrough – III </vt:lpstr>
      <vt:lpstr>Multi-point Net Walkthrough – IV </vt:lpstr>
      <vt:lpstr>Multi-point Net Walkthrough – V </vt:lpstr>
      <vt:lpstr>Multi-point Net Walkthrough – VI </vt:lpstr>
      <vt:lpstr>Is this Strategy Optimal?</vt:lpstr>
      <vt:lpstr>Steiner Tree Constructions </vt:lpstr>
      <vt:lpstr>11th DIMACS Implementation Challenge</vt:lpstr>
      <vt:lpstr>How to Handle Non-unit Grids?</vt:lpstr>
      <vt:lpstr>Maze Router on Non-unit Grids</vt:lpstr>
      <vt:lpstr>Maze Router on Non-unit Grids (cont’d)</vt:lpstr>
      <vt:lpstr>Recap: Graph Algorithm Lecture </vt:lpstr>
      <vt:lpstr>From SPFA to Dijkstra Algorithm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Huang, Tsung-Wei</cp:lastModifiedBy>
  <cp:revision>2100</cp:revision>
  <dcterms:created xsi:type="dcterms:W3CDTF">2021-01-05T18:50:35Z</dcterms:created>
  <dcterms:modified xsi:type="dcterms:W3CDTF">2022-08-17T16:55:09Z</dcterms:modified>
</cp:coreProperties>
</file>